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5" r:id="rId3"/>
    <p:sldId id="266" r:id="rId4"/>
    <p:sldId id="267" r:id="rId5"/>
    <p:sldId id="268" r:id="rId6"/>
    <p:sldId id="269" r:id="rId7"/>
    <p:sldId id="270" r:id="rId8"/>
    <p:sldId id="264" r:id="rId9"/>
    <p:sldId id="263" r:id="rId10"/>
    <p:sldId id="262" r:id="rId11"/>
    <p:sldId id="261" r:id="rId12"/>
    <p:sldId id="260" r:id="rId13"/>
    <p:sldId id="259"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080"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F9B400-3D59-4CB5-88B0-48EF428A3908}" type="doc">
      <dgm:prSet loTypeId="urn:microsoft.com/office/officeart/2005/8/layout/chevron1" loCatId="process" qsTypeId="urn:microsoft.com/office/officeart/2005/8/quickstyle/simple1" qsCatId="simple" csTypeId="urn:microsoft.com/office/officeart/2005/8/colors/accent1_2" csCatId="accent1" phldr="1"/>
      <dgm:spPr/>
    </dgm:pt>
    <dgm:pt modelId="{5B5D89D5-3E13-4493-81ED-7865CEA6E4BE}">
      <dgm:prSet phldrT="[Text]"/>
      <dgm:spPr>
        <a:solidFill>
          <a:srgbClr val="00B050"/>
        </a:solidFill>
      </dgm:spPr>
      <dgm:t>
        <a:bodyPr/>
        <a:lstStyle/>
        <a:p>
          <a:r>
            <a:rPr lang="en-IN" dirty="0" smtClean="0">
              <a:solidFill>
                <a:schemeClr val="tx2">
                  <a:lumMod val="50000"/>
                </a:schemeClr>
              </a:solidFill>
            </a:rPr>
            <a:t>RESPONSIVE</a:t>
          </a:r>
          <a:endParaRPr lang="en-IN" dirty="0"/>
        </a:p>
      </dgm:t>
    </dgm:pt>
    <dgm:pt modelId="{3B765636-6A22-41BD-A052-183BDBA60725}" type="parTrans" cxnId="{0A31745A-46A0-4D7C-9071-09D9F2D83A57}">
      <dgm:prSet/>
      <dgm:spPr/>
      <dgm:t>
        <a:bodyPr/>
        <a:lstStyle/>
        <a:p>
          <a:endParaRPr lang="en-IN"/>
        </a:p>
      </dgm:t>
    </dgm:pt>
    <dgm:pt modelId="{31F6FAF4-FCD4-42C3-944F-C969236F25A4}" type="sibTrans" cxnId="{0A31745A-46A0-4D7C-9071-09D9F2D83A57}">
      <dgm:prSet/>
      <dgm:spPr/>
      <dgm:t>
        <a:bodyPr/>
        <a:lstStyle/>
        <a:p>
          <a:endParaRPr lang="en-IN"/>
        </a:p>
      </dgm:t>
    </dgm:pt>
    <dgm:pt modelId="{7B7ACE25-C863-44A4-B8FA-3620ED1C55DE}">
      <dgm:prSet phldrT="[Text]"/>
      <dgm:spPr>
        <a:solidFill>
          <a:srgbClr val="00B0F0"/>
        </a:solidFill>
      </dgm:spPr>
      <dgm:t>
        <a:bodyPr/>
        <a:lstStyle/>
        <a:p>
          <a:r>
            <a:rPr lang="en-IN" dirty="0" smtClean="0">
              <a:solidFill>
                <a:schemeClr val="tx2">
                  <a:lumMod val="50000"/>
                </a:schemeClr>
              </a:solidFill>
            </a:rPr>
            <a:t>INSIGHTFUL</a:t>
          </a:r>
          <a:endParaRPr lang="en-IN" dirty="0"/>
        </a:p>
      </dgm:t>
    </dgm:pt>
    <dgm:pt modelId="{2FC9AFAB-F300-4ADD-BD2A-6F8A90909932}" type="parTrans" cxnId="{86E61C58-E6B6-4A81-A68D-132469575076}">
      <dgm:prSet/>
      <dgm:spPr/>
      <dgm:t>
        <a:bodyPr/>
        <a:lstStyle/>
        <a:p>
          <a:endParaRPr lang="en-IN"/>
        </a:p>
      </dgm:t>
    </dgm:pt>
    <dgm:pt modelId="{8E0C6F9C-82CB-40CD-9B1B-2C2BD891A53E}" type="sibTrans" cxnId="{86E61C58-E6B6-4A81-A68D-132469575076}">
      <dgm:prSet/>
      <dgm:spPr/>
      <dgm:t>
        <a:bodyPr/>
        <a:lstStyle/>
        <a:p>
          <a:endParaRPr lang="en-IN"/>
        </a:p>
      </dgm:t>
    </dgm:pt>
    <dgm:pt modelId="{0DB23350-08CF-4D31-B30F-42BFCC23BCE6}">
      <dgm:prSet phldrT="[Text]"/>
      <dgm:spPr>
        <a:solidFill>
          <a:srgbClr val="FF0000"/>
        </a:solidFill>
      </dgm:spPr>
      <dgm:t>
        <a:bodyPr/>
        <a:lstStyle/>
        <a:p>
          <a:r>
            <a:rPr lang="en-IN" dirty="0" smtClean="0">
              <a:solidFill>
                <a:schemeClr val="tx2">
                  <a:lumMod val="50000"/>
                </a:schemeClr>
              </a:solidFill>
            </a:rPr>
            <a:t>REMEDIAL</a:t>
          </a:r>
          <a:endParaRPr lang="en-IN" dirty="0"/>
        </a:p>
      </dgm:t>
    </dgm:pt>
    <dgm:pt modelId="{57DA3052-3B90-4B56-AAFC-D278DEA2FA42}" type="parTrans" cxnId="{3B84B1D5-FA37-4EED-9924-B69D2E831558}">
      <dgm:prSet/>
      <dgm:spPr/>
      <dgm:t>
        <a:bodyPr/>
        <a:lstStyle/>
        <a:p>
          <a:endParaRPr lang="en-IN"/>
        </a:p>
      </dgm:t>
    </dgm:pt>
    <dgm:pt modelId="{119768AC-67DF-4331-A4C4-05FEC05C8486}" type="sibTrans" cxnId="{3B84B1D5-FA37-4EED-9924-B69D2E831558}">
      <dgm:prSet/>
      <dgm:spPr/>
      <dgm:t>
        <a:bodyPr/>
        <a:lstStyle/>
        <a:p>
          <a:endParaRPr lang="en-IN"/>
        </a:p>
      </dgm:t>
    </dgm:pt>
    <dgm:pt modelId="{F134F103-98A1-4045-BBB5-6C964DC07147}">
      <dgm:prSet/>
      <dgm:spPr>
        <a:solidFill>
          <a:srgbClr val="FFFF00"/>
        </a:solidFill>
      </dgm:spPr>
      <dgm:t>
        <a:bodyPr/>
        <a:lstStyle/>
        <a:p>
          <a:endParaRPr lang="en-IN"/>
        </a:p>
      </dgm:t>
    </dgm:pt>
    <dgm:pt modelId="{F678994C-48E8-499D-9C06-DB91A3985129}" type="parTrans" cxnId="{6E063017-6924-4957-871D-EDADE9D92286}">
      <dgm:prSet/>
      <dgm:spPr/>
      <dgm:t>
        <a:bodyPr/>
        <a:lstStyle/>
        <a:p>
          <a:endParaRPr lang="en-IN"/>
        </a:p>
      </dgm:t>
    </dgm:pt>
    <dgm:pt modelId="{8D2ACC17-6587-4547-8475-FD8DB8E934A5}" type="sibTrans" cxnId="{6E063017-6924-4957-871D-EDADE9D92286}">
      <dgm:prSet/>
      <dgm:spPr/>
      <dgm:t>
        <a:bodyPr/>
        <a:lstStyle/>
        <a:p>
          <a:endParaRPr lang="en-IN"/>
        </a:p>
      </dgm:t>
    </dgm:pt>
    <dgm:pt modelId="{86711154-61BB-40AA-BEC3-80992EEF55FC}" type="pres">
      <dgm:prSet presAssocID="{C4F9B400-3D59-4CB5-88B0-48EF428A3908}" presName="Name0" presStyleCnt="0">
        <dgm:presLayoutVars>
          <dgm:dir/>
          <dgm:animLvl val="lvl"/>
          <dgm:resizeHandles val="exact"/>
        </dgm:presLayoutVars>
      </dgm:prSet>
      <dgm:spPr/>
    </dgm:pt>
    <dgm:pt modelId="{42E63947-F976-4369-8DC2-58719D1ED189}" type="pres">
      <dgm:prSet presAssocID="{5B5D89D5-3E13-4493-81ED-7865CEA6E4BE}" presName="parTxOnly" presStyleLbl="node1" presStyleIdx="0" presStyleCnt="4">
        <dgm:presLayoutVars>
          <dgm:chMax val="0"/>
          <dgm:chPref val="0"/>
          <dgm:bulletEnabled val="1"/>
        </dgm:presLayoutVars>
      </dgm:prSet>
      <dgm:spPr/>
      <dgm:t>
        <a:bodyPr/>
        <a:lstStyle/>
        <a:p>
          <a:endParaRPr lang="en-IN"/>
        </a:p>
      </dgm:t>
    </dgm:pt>
    <dgm:pt modelId="{9F5B87EF-F784-4040-9829-9529C7058479}" type="pres">
      <dgm:prSet presAssocID="{31F6FAF4-FCD4-42C3-944F-C969236F25A4}" presName="parTxOnlySpace" presStyleCnt="0"/>
      <dgm:spPr/>
    </dgm:pt>
    <dgm:pt modelId="{3B8E5148-55A0-4A00-9431-8BF4E387FA55}" type="pres">
      <dgm:prSet presAssocID="{7B7ACE25-C863-44A4-B8FA-3620ED1C55DE}" presName="parTxOnly" presStyleLbl="node1" presStyleIdx="1" presStyleCnt="4">
        <dgm:presLayoutVars>
          <dgm:chMax val="0"/>
          <dgm:chPref val="0"/>
          <dgm:bulletEnabled val="1"/>
        </dgm:presLayoutVars>
      </dgm:prSet>
      <dgm:spPr/>
      <dgm:t>
        <a:bodyPr/>
        <a:lstStyle/>
        <a:p>
          <a:endParaRPr lang="en-IN"/>
        </a:p>
      </dgm:t>
    </dgm:pt>
    <dgm:pt modelId="{2F751292-D004-4D96-9D53-DF9B5DE82907}" type="pres">
      <dgm:prSet presAssocID="{8E0C6F9C-82CB-40CD-9B1B-2C2BD891A53E}" presName="parTxOnlySpace" presStyleCnt="0"/>
      <dgm:spPr/>
    </dgm:pt>
    <dgm:pt modelId="{D5686D1C-E399-4C1D-B02E-BC095DD88358}" type="pres">
      <dgm:prSet presAssocID="{0DB23350-08CF-4D31-B30F-42BFCC23BCE6}" presName="parTxOnly" presStyleLbl="node1" presStyleIdx="2" presStyleCnt="4">
        <dgm:presLayoutVars>
          <dgm:chMax val="0"/>
          <dgm:chPref val="0"/>
          <dgm:bulletEnabled val="1"/>
        </dgm:presLayoutVars>
      </dgm:prSet>
      <dgm:spPr/>
      <dgm:t>
        <a:bodyPr/>
        <a:lstStyle/>
        <a:p>
          <a:endParaRPr lang="en-IN"/>
        </a:p>
      </dgm:t>
    </dgm:pt>
    <dgm:pt modelId="{49E8B2AA-2A51-408C-BC41-FC296B70862D}" type="pres">
      <dgm:prSet presAssocID="{119768AC-67DF-4331-A4C4-05FEC05C8486}" presName="parTxOnlySpace" presStyleCnt="0"/>
      <dgm:spPr/>
    </dgm:pt>
    <dgm:pt modelId="{00175BB6-7794-4422-9EDA-589023B8B142}" type="pres">
      <dgm:prSet presAssocID="{F134F103-98A1-4045-BBB5-6C964DC07147}" presName="parTxOnly" presStyleLbl="node1" presStyleIdx="3" presStyleCnt="4">
        <dgm:presLayoutVars>
          <dgm:chMax val="0"/>
          <dgm:chPref val="0"/>
          <dgm:bulletEnabled val="1"/>
        </dgm:presLayoutVars>
      </dgm:prSet>
      <dgm:spPr/>
      <dgm:t>
        <a:bodyPr/>
        <a:lstStyle/>
        <a:p>
          <a:endParaRPr lang="en-CA"/>
        </a:p>
      </dgm:t>
    </dgm:pt>
  </dgm:ptLst>
  <dgm:cxnLst>
    <dgm:cxn modelId="{4C4F3C33-4F41-4366-9AF4-75215BE8D565}" type="presOf" srcId="{7B7ACE25-C863-44A4-B8FA-3620ED1C55DE}" destId="{3B8E5148-55A0-4A00-9431-8BF4E387FA55}" srcOrd="0" destOrd="0" presId="urn:microsoft.com/office/officeart/2005/8/layout/chevron1"/>
    <dgm:cxn modelId="{3B84B1D5-FA37-4EED-9924-B69D2E831558}" srcId="{C4F9B400-3D59-4CB5-88B0-48EF428A3908}" destId="{0DB23350-08CF-4D31-B30F-42BFCC23BCE6}" srcOrd="2" destOrd="0" parTransId="{57DA3052-3B90-4B56-AAFC-D278DEA2FA42}" sibTransId="{119768AC-67DF-4331-A4C4-05FEC05C8486}"/>
    <dgm:cxn modelId="{E4FA8F90-9297-40FE-B67D-A1576795E4BC}" type="presOf" srcId="{F134F103-98A1-4045-BBB5-6C964DC07147}" destId="{00175BB6-7794-4422-9EDA-589023B8B142}" srcOrd="0" destOrd="0" presId="urn:microsoft.com/office/officeart/2005/8/layout/chevron1"/>
    <dgm:cxn modelId="{1CB1758C-3F1D-4E0E-81C4-530FA1A08D2C}" type="presOf" srcId="{0DB23350-08CF-4D31-B30F-42BFCC23BCE6}" destId="{D5686D1C-E399-4C1D-B02E-BC095DD88358}" srcOrd="0" destOrd="0" presId="urn:microsoft.com/office/officeart/2005/8/layout/chevron1"/>
    <dgm:cxn modelId="{A9DEC863-FB56-49A6-8C5D-39F051E72577}" type="presOf" srcId="{C4F9B400-3D59-4CB5-88B0-48EF428A3908}" destId="{86711154-61BB-40AA-BEC3-80992EEF55FC}" srcOrd="0" destOrd="0" presId="urn:microsoft.com/office/officeart/2005/8/layout/chevron1"/>
    <dgm:cxn modelId="{B0D6DDF2-FF3A-44A9-A8C6-1CDD1E9DA1AA}" type="presOf" srcId="{5B5D89D5-3E13-4493-81ED-7865CEA6E4BE}" destId="{42E63947-F976-4369-8DC2-58719D1ED189}" srcOrd="0" destOrd="0" presId="urn:microsoft.com/office/officeart/2005/8/layout/chevron1"/>
    <dgm:cxn modelId="{6E063017-6924-4957-871D-EDADE9D92286}" srcId="{C4F9B400-3D59-4CB5-88B0-48EF428A3908}" destId="{F134F103-98A1-4045-BBB5-6C964DC07147}" srcOrd="3" destOrd="0" parTransId="{F678994C-48E8-499D-9C06-DB91A3985129}" sibTransId="{8D2ACC17-6587-4547-8475-FD8DB8E934A5}"/>
    <dgm:cxn modelId="{86E61C58-E6B6-4A81-A68D-132469575076}" srcId="{C4F9B400-3D59-4CB5-88B0-48EF428A3908}" destId="{7B7ACE25-C863-44A4-B8FA-3620ED1C55DE}" srcOrd="1" destOrd="0" parTransId="{2FC9AFAB-F300-4ADD-BD2A-6F8A90909932}" sibTransId="{8E0C6F9C-82CB-40CD-9B1B-2C2BD891A53E}"/>
    <dgm:cxn modelId="{0A31745A-46A0-4D7C-9071-09D9F2D83A57}" srcId="{C4F9B400-3D59-4CB5-88B0-48EF428A3908}" destId="{5B5D89D5-3E13-4493-81ED-7865CEA6E4BE}" srcOrd="0" destOrd="0" parTransId="{3B765636-6A22-41BD-A052-183BDBA60725}" sibTransId="{31F6FAF4-FCD4-42C3-944F-C969236F25A4}"/>
    <dgm:cxn modelId="{96103086-171D-498D-B4E6-EFD8EEF68275}" type="presParOf" srcId="{86711154-61BB-40AA-BEC3-80992EEF55FC}" destId="{42E63947-F976-4369-8DC2-58719D1ED189}" srcOrd="0" destOrd="0" presId="urn:microsoft.com/office/officeart/2005/8/layout/chevron1"/>
    <dgm:cxn modelId="{906D835E-A7DC-4503-BD91-2C4B41C24E51}" type="presParOf" srcId="{86711154-61BB-40AA-BEC3-80992EEF55FC}" destId="{9F5B87EF-F784-4040-9829-9529C7058479}" srcOrd="1" destOrd="0" presId="urn:microsoft.com/office/officeart/2005/8/layout/chevron1"/>
    <dgm:cxn modelId="{AA7E7402-8CDA-4B0A-BEA8-1C4541AF1EBF}" type="presParOf" srcId="{86711154-61BB-40AA-BEC3-80992EEF55FC}" destId="{3B8E5148-55A0-4A00-9431-8BF4E387FA55}" srcOrd="2" destOrd="0" presId="urn:microsoft.com/office/officeart/2005/8/layout/chevron1"/>
    <dgm:cxn modelId="{77EAB26C-EDDE-4F88-82DD-0F71A5F603AE}" type="presParOf" srcId="{86711154-61BB-40AA-BEC3-80992EEF55FC}" destId="{2F751292-D004-4D96-9D53-DF9B5DE82907}" srcOrd="3" destOrd="0" presId="urn:microsoft.com/office/officeart/2005/8/layout/chevron1"/>
    <dgm:cxn modelId="{A20F641E-63F4-46E1-AC98-D861B4DE1889}" type="presParOf" srcId="{86711154-61BB-40AA-BEC3-80992EEF55FC}" destId="{D5686D1C-E399-4C1D-B02E-BC095DD88358}" srcOrd="4" destOrd="0" presId="urn:microsoft.com/office/officeart/2005/8/layout/chevron1"/>
    <dgm:cxn modelId="{A1A7DD53-9069-4DAB-A1EE-3BE64F094081}" type="presParOf" srcId="{86711154-61BB-40AA-BEC3-80992EEF55FC}" destId="{49E8B2AA-2A51-408C-BC41-FC296B70862D}" srcOrd="5" destOrd="0" presId="urn:microsoft.com/office/officeart/2005/8/layout/chevron1"/>
    <dgm:cxn modelId="{C2DD2D3C-471C-4C29-8A6D-3D875C8AAC24}" type="presParOf" srcId="{86711154-61BB-40AA-BEC3-80992EEF55FC}" destId="{00175BB6-7794-4422-9EDA-589023B8B142}" srcOrd="6"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8623E9-57C5-4BF4-BE87-9E08D65F60BA}" type="doc">
      <dgm:prSet loTypeId="urn:microsoft.com/office/officeart/2005/8/layout/equation2" loCatId="process" qsTypeId="urn:microsoft.com/office/officeart/2005/8/quickstyle/3d1" qsCatId="3D" csTypeId="urn:microsoft.com/office/officeart/2005/8/colors/colorful3" csCatId="colorful" phldr="1"/>
      <dgm:spPr/>
      <dgm:t>
        <a:bodyPr/>
        <a:lstStyle/>
        <a:p>
          <a:endParaRPr lang="en-US"/>
        </a:p>
      </dgm:t>
    </dgm:pt>
    <dgm:pt modelId="{019E2420-2CFA-445B-8073-2775D0E070BE}">
      <dgm:prSet custT="1"/>
      <dgm:spPr/>
      <dgm:t>
        <a:bodyPr/>
        <a:lstStyle/>
        <a:p>
          <a:pPr rtl="0"/>
          <a:r>
            <a:rPr lang="en-IN" sz="1200" b="1" dirty="0" smtClean="0">
              <a:solidFill>
                <a:srgbClr val="C00000"/>
              </a:solidFill>
              <a:latin typeface="Arial Narrow" pitchFamily="34" charset="0"/>
            </a:rPr>
            <a:t>Objectivity : </a:t>
          </a:r>
          <a:r>
            <a:rPr lang="en-US" sz="1200" dirty="0" smtClean="0">
              <a:solidFill>
                <a:srgbClr val="C00000"/>
              </a:solidFill>
              <a:latin typeface="Arial Narrow" pitchFamily="34" charset="0"/>
            </a:rPr>
            <a:t>Candidates are able to demonstrate talents that may not be evident in their CV or work profile narration. </a:t>
          </a:r>
          <a:endParaRPr lang="en-US" sz="1200" dirty="0">
            <a:solidFill>
              <a:srgbClr val="C00000"/>
            </a:solidFill>
            <a:latin typeface="Arial Narrow" pitchFamily="34" charset="0"/>
          </a:endParaRPr>
        </a:p>
      </dgm:t>
    </dgm:pt>
    <dgm:pt modelId="{4ED96337-BBF4-49D6-9C96-BDEB4BD83808}" type="parTrans" cxnId="{C7FA914B-C45A-4B02-9CEE-B8722097C9AB}">
      <dgm:prSet/>
      <dgm:spPr/>
      <dgm:t>
        <a:bodyPr/>
        <a:lstStyle/>
        <a:p>
          <a:endParaRPr lang="en-US" sz="1200">
            <a:latin typeface="Arial Narrow" pitchFamily="34" charset="0"/>
          </a:endParaRPr>
        </a:p>
      </dgm:t>
    </dgm:pt>
    <dgm:pt modelId="{7D0971E7-B1B6-411A-89D0-CA75A0FD24D7}" type="sibTrans" cxnId="{C7FA914B-C45A-4B02-9CEE-B8722097C9AB}">
      <dgm:prSet custT="1"/>
      <dgm:spPr/>
      <dgm:t>
        <a:bodyPr/>
        <a:lstStyle/>
        <a:p>
          <a:endParaRPr lang="en-US" sz="1200">
            <a:latin typeface="Arial Narrow" pitchFamily="34" charset="0"/>
          </a:endParaRPr>
        </a:p>
      </dgm:t>
    </dgm:pt>
    <dgm:pt modelId="{4FEAB23A-CA49-483E-BA6C-A1D6BFC67141}">
      <dgm:prSet custT="1"/>
      <dgm:spPr/>
      <dgm:t>
        <a:bodyPr/>
        <a:lstStyle/>
        <a:p>
          <a:pPr rtl="0"/>
          <a:r>
            <a:rPr lang="en-IN" sz="1200" b="1" dirty="0" smtClean="0">
              <a:solidFill>
                <a:srgbClr val="002060"/>
              </a:solidFill>
              <a:latin typeface="Arial Narrow" pitchFamily="34" charset="0"/>
            </a:rPr>
            <a:t>Validity : Facing and inconsistencies are ruled out. </a:t>
          </a:r>
          <a:r>
            <a:rPr lang="en-US" sz="1200" dirty="0" smtClean="0">
              <a:solidFill>
                <a:srgbClr val="002060"/>
              </a:solidFill>
              <a:latin typeface="Arial Narrow" pitchFamily="34" charset="0"/>
            </a:rPr>
            <a:t>A candidate might be a star in the interview, but if their assessment reveals they don’t work well in a team, they may not be the best fit for the job.</a:t>
          </a:r>
          <a:endParaRPr lang="en-US" sz="1200" dirty="0">
            <a:solidFill>
              <a:srgbClr val="002060"/>
            </a:solidFill>
            <a:latin typeface="Arial Narrow" pitchFamily="34" charset="0"/>
          </a:endParaRPr>
        </a:p>
      </dgm:t>
    </dgm:pt>
    <dgm:pt modelId="{48B9F302-D6E3-43F1-B640-A0FD633377CA}" type="parTrans" cxnId="{1897408A-A975-423D-9947-54F89EAA5648}">
      <dgm:prSet/>
      <dgm:spPr/>
      <dgm:t>
        <a:bodyPr/>
        <a:lstStyle/>
        <a:p>
          <a:endParaRPr lang="en-US" sz="1200">
            <a:latin typeface="Arial Narrow" pitchFamily="34" charset="0"/>
          </a:endParaRPr>
        </a:p>
      </dgm:t>
    </dgm:pt>
    <dgm:pt modelId="{91F7E980-33C1-4E39-8613-F94B7B054C34}" type="sibTrans" cxnId="{1897408A-A975-423D-9947-54F89EAA5648}">
      <dgm:prSet custT="1"/>
      <dgm:spPr/>
      <dgm:t>
        <a:bodyPr/>
        <a:lstStyle/>
        <a:p>
          <a:endParaRPr lang="en-US" sz="1200">
            <a:latin typeface="Arial Narrow" pitchFamily="34" charset="0"/>
          </a:endParaRPr>
        </a:p>
      </dgm:t>
    </dgm:pt>
    <dgm:pt modelId="{CD979A26-EF5C-48FD-BF1A-8CCB1FA0E30E}">
      <dgm:prSet custT="1"/>
      <dgm:spPr/>
      <dgm:t>
        <a:bodyPr/>
        <a:lstStyle/>
        <a:p>
          <a:pPr rtl="0"/>
          <a:r>
            <a:rPr lang="en-IN" sz="1400" b="1" dirty="0" smtClean="0">
              <a:latin typeface="Arial Narrow" pitchFamily="34" charset="0"/>
            </a:rPr>
            <a:t>Cost Effectiveness : </a:t>
          </a:r>
          <a:r>
            <a:rPr lang="en-US" sz="1400" dirty="0" smtClean="0">
              <a:latin typeface="Arial Narrow" pitchFamily="34" charset="0"/>
            </a:rPr>
            <a:t>Interviewing, training, and then losing employees takes a massive toll on a company’s budget. Psychometric assessments help </a:t>
          </a:r>
          <a:r>
            <a:rPr lang="en-US" sz="1400" dirty="0" err="1" smtClean="0">
              <a:latin typeface="Arial Narrow" pitchFamily="34" charset="0"/>
            </a:rPr>
            <a:t>minimise</a:t>
          </a:r>
          <a:r>
            <a:rPr lang="en-US" sz="1400" dirty="0" smtClean="0">
              <a:latin typeface="Arial Narrow" pitchFamily="34" charset="0"/>
            </a:rPr>
            <a:t> costs by improving the chances of an ideal fit between the candidate and the job specification</a:t>
          </a:r>
          <a:endParaRPr lang="en-US" sz="1400" b="1" dirty="0">
            <a:latin typeface="Arial Narrow" pitchFamily="34" charset="0"/>
          </a:endParaRPr>
        </a:p>
      </dgm:t>
    </dgm:pt>
    <dgm:pt modelId="{CC98E2D8-A959-4EBC-90A3-F087D4C9D63E}" type="parTrans" cxnId="{489DECF6-DB4B-425F-A5E9-D94ECB3993F2}">
      <dgm:prSet/>
      <dgm:spPr/>
      <dgm:t>
        <a:bodyPr/>
        <a:lstStyle/>
        <a:p>
          <a:endParaRPr lang="en-US" sz="1200">
            <a:latin typeface="Arial Narrow" pitchFamily="34" charset="0"/>
          </a:endParaRPr>
        </a:p>
      </dgm:t>
    </dgm:pt>
    <dgm:pt modelId="{5631AA74-4B4A-4FC1-BABD-F748C11FAB93}" type="sibTrans" cxnId="{489DECF6-DB4B-425F-A5E9-D94ECB3993F2}">
      <dgm:prSet/>
      <dgm:spPr/>
      <dgm:t>
        <a:bodyPr/>
        <a:lstStyle/>
        <a:p>
          <a:endParaRPr lang="en-US" sz="1200">
            <a:latin typeface="Arial Narrow" pitchFamily="34" charset="0"/>
          </a:endParaRPr>
        </a:p>
      </dgm:t>
    </dgm:pt>
    <dgm:pt modelId="{7A5EA701-18E3-4D72-A6E7-D697D616154B}" type="pres">
      <dgm:prSet presAssocID="{908623E9-57C5-4BF4-BE87-9E08D65F60BA}" presName="Name0" presStyleCnt="0">
        <dgm:presLayoutVars>
          <dgm:dir/>
          <dgm:resizeHandles val="exact"/>
        </dgm:presLayoutVars>
      </dgm:prSet>
      <dgm:spPr/>
      <dgm:t>
        <a:bodyPr/>
        <a:lstStyle/>
        <a:p>
          <a:endParaRPr lang="en-US"/>
        </a:p>
      </dgm:t>
    </dgm:pt>
    <dgm:pt modelId="{0F118605-0115-4BD1-931E-4E51F5E8DF76}" type="pres">
      <dgm:prSet presAssocID="{908623E9-57C5-4BF4-BE87-9E08D65F60BA}" presName="vNodes" presStyleCnt="0"/>
      <dgm:spPr/>
    </dgm:pt>
    <dgm:pt modelId="{8098F12C-7AB7-44DA-A41F-A3E618EE3685}" type="pres">
      <dgm:prSet presAssocID="{019E2420-2CFA-445B-8073-2775D0E070BE}" presName="node" presStyleLbl="node1" presStyleIdx="0" presStyleCnt="3" custScaleX="177053">
        <dgm:presLayoutVars>
          <dgm:bulletEnabled val="1"/>
        </dgm:presLayoutVars>
      </dgm:prSet>
      <dgm:spPr/>
      <dgm:t>
        <a:bodyPr/>
        <a:lstStyle/>
        <a:p>
          <a:endParaRPr lang="en-US"/>
        </a:p>
      </dgm:t>
    </dgm:pt>
    <dgm:pt modelId="{D44D3814-125D-4C01-B084-73B886589661}" type="pres">
      <dgm:prSet presAssocID="{7D0971E7-B1B6-411A-89D0-CA75A0FD24D7}" presName="spacerT" presStyleCnt="0"/>
      <dgm:spPr/>
    </dgm:pt>
    <dgm:pt modelId="{2970E390-1136-4C16-95A9-7E0C4E43C120}" type="pres">
      <dgm:prSet presAssocID="{7D0971E7-B1B6-411A-89D0-CA75A0FD24D7}" presName="sibTrans" presStyleLbl="sibTrans2D1" presStyleIdx="0" presStyleCnt="2"/>
      <dgm:spPr/>
      <dgm:t>
        <a:bodyPr/>
        <a:lstStyle/>
        <a:p>
          <a:endParaRPr lang="en-US"/>
        </a:p>
      </dgm:t>
    </dgm:pt>
    <dgm:pt modelId="{81104828-612E-4F4B-BB4C-9A32331E3EDE}" type="pres">
      <dgm:prSet presAssocID="{7D0971E7-B1B6-411A-89D0-CA75A0FD24D7}" presName="spacerB" presStyleCnt="0"/>
      <dgm:spPr/>
    </dgm:pt>
    <dgm:pt modelId="{025C7133-CABE-4C5A-8391-47CF80D59761}" type="pres">
      <dgm:prSet presAssocID="{4FEAB23A-CA49-483E-BA6C-A1D6BFC67141}" presName="node" presStyleLbl="node1" presStyleIdx="1" presStyleCnt="3" custScaleX="177053">
        <dgm:presLayoutVars>
          <dgm:bulletEnabled val="1"/>
        </dgm:presLayoutVars>
      </dgm:prSet>
      <dgm:spPr/>
      <dgm:t>
        <a:bodyPr/>
        <a:lstStyle/>
        <a:p>
          <a:endParaRPr lang="en-US"/>
        </a:p>
      </dgm:t>
    </dgm:pt>
    <dgm:pt modelId="{7010BCA9-A5E3-401A-AA64-12BF9B136EEE}" type="pres">
      <dgm:prSet presAssocID="{908623E9-57C5-4BF4-BE87-9E08D65F60BA}" presName="sibTransLast" presStyleLbl="sibTrans2D1" presStyleIdx="1" presStyleCnt="2"/>
      <dgm:spPr/>
      <dgm:t>
        <a:bodyPr/>
        <a:lstStyle/>
        <a:p>
          <a:endParaRPr lang="en-US"/>
        </a:p>
      </dgm:t>
    </dgm:pt>
    <dgm:pt modelId="{D95235A2-4A90-43E8-ADDA-17EE4391C432}" type="pres">
      <dgm:prSet presAssocID="{908623E9-57C5-4BF4-BE87-9E08D65F60BA}" presName="connectorText" presStyleLbl="sibTrans2D1" presStyleIdx="1" presStyleCnt="2"/>
      <dgm:spPr/>
      <dgm:t>
        <a:bodyPr/>
        <a:lstStyle/>
        <a:p>
          <a:endParaRPr lang="en-US"/>
        </a:p>
      </dgm:t>
    </dgm:pt>
    <dgm:pt modelId="{9FFB41FA-891E-4BC5-94E1-3257D00247BC}" type="pres">
      <dgm:prSet presAssocID="{908623E9-57C5-4BF4-BE87-9E08D65F60BA}" presName="lastNode" presStyleLbl="node1" presStyleIdx="2" presStyleCnt="3" custScaleX="125410">
        <dgm:presLayoutVars>
          <dgm:bulletEnabled val="1"/>
        </dgm:presLayoutVars>
      </dgm:prSet>
      <dgm:spPr/>
      <dgm:t>
        <a:bodyPr/>
        <a:lstStyle/>
        <a:p>
          <a:endParaRPr lang="en-US"/>
        </a:p>
      </dgm:t>
    </dgm:pt>
  </dgm:ptLst>
  <dgm:cxnLst>
    <dgm:cxn modelId="{17E98960-115E-4B2F-8ED4-97016793D455}" type="presOf" srcId="{7D0971E7-B1B6-411A-89D0-CA75A0FD24D7}" destId="{2970E390-1136-4C16-95A9-7E0C4E43C120}" srcOrd="0" destOrd="0" presId="urn:microsoft.com/office/officeart/2005/8/layout/equation2"/>
    <dgm:cxn modelId="{EF1F041B-D260-4158-A690-5E2808124EDB}" type="presOf" srcId="{019E2420-2CFA-445B-8073-2775D0E070BE}" destId="{8098F12C-7AB7-44DA-A41F-A3E618EE3685}" srcOrd="0" destOrd="0" presId="urn:microsoft.com/office/officeart/2005/8/layout/equation2"/>
    <dgm:cxn modelId="{489DECF6-DB4B-425F-A5E9-D94ECB3993F2}" srcId="{908623E9-57C5-4BF4-BE87-9E08D65F60BA}" destId="{CD979A26-EF5C-48FD-BF1A-8CCB1FA0E30E}" srcOrd="2" destOrd="0" parTransId="{CC98E2D8-A959-4EBC-90A3-F087D4C9D63E}" sibTransId="{5631AA74-4B4A-4FC1-BABD-F748C11FAB93}"/>
    <dgm:cxn modelId="{C7FA914B-C45A-4B02-9CEE-B8722097C9AB}" srcId="{908623E9-57C5-4BF4-BE87-9E08D65F60BA}" destId="{019E2420-2CFA-445B-8073-2775D0E070BE}" srcOrd="0" destOrd="0" parTransId="{4ED96337-BBF4-49D6-9C96-BDEB4BD83808}" sibTransId="{7D0971E7-B1B6-411A-89D0-CA75A0FD24D7}"/>
    <dgm:cxn modelId="{3B7C245F-3E02-4A61-9581-A5EF0B0C90D7}" type="presOf" srcId="{4FEAB23A-CA49-483E-BA6C-A1D6BFC67141}" destId="{025C7133-CABE-4C5A-8391-47CF80D59761}" srcOrd="0" destOrd="0" presId="urn:microsoft.com/office/officeart/2005/8/layout/equation2"/>
    <dgm:cxn modelId="{1897408A-A975-423D-9947-54F89EAA5648}" srcId="{908623E9-57C5-4BF4-BE87-9E08D65F60BA}" destId="{4FEAB23A-CA49-483E-BA6C-A1D6BFC67141}" srcOrd="1" destOrd="0" parTransId="{48B9F302-D6E3-43F1-B640-A0FD633377CA}" sibTransId="{91F7E980-33C1-4E39-8613-F94B7B054C34}"/>
    <dgm:cxn modelId="{88047744-B18F-48B2-A68A-8CA67A5D1DA3}" type="presOf" srcId="{91F7E980-33C1-4E39-8613-F94B7B054C34}" destId="{7010BCA9-A5E3-401A-AA64-12BF9B136EEE}" srcOrd="0" destOrd="0" presId="urn:microsoft.com/office/officeart/2005/8/layout/equation2"/>
    <dgm:cxn modelId="{9DF60916-CA53-4C28-A46F-4985F4887FD3}" type="presOf" srcId="{91F7E980-33C1-4E39-8613-F94B7B054C34}" destId="{D95235A2-4A90-43E8-ADDA-17EE4391C432}" srcOrd="1" destOrd="0" presId="urn:microsoft.com/office/officeart/2005/8/layout/equation2"/>
    <dgm:cxn modelId="{18B09B25-DD77-49E7-A4C5-E9910329EC3E}" type="presOf" srcId="{908623E9-57C5-4BF4-BE87-9E08D65F60BA}" destId="{7A5EA701-18E3-4D72-A6E7-D697D616154B}" srcOrd="0" destOrd="0" presId="urn:microsoft.com/office/officeart/2005/8/layout/equation2"/>
    <dgm:cxn modelId="{838AC522-EE99-467C-B205-3A50CE2D1C06}" type="presOf" srcId="{CD979A26-EF5C-48FD-BF1A-8CCB1FA0E30E}" destId="{9FFB41FA-891E-4BC5-94E1-3257D00247BC}" srcOrd="0" destOrd="0" presId="urn:microsoft.com/office/officeart/2005/8/layout/equation2"/>
    <dgm:cxn modelId="{2A2C1D04-DD5D-49F8-B73B-5A8D0D90B0BB}" type="presParOf" srcId="{7A5EA701-18E3-4D72-A6E7-D697D616154B}" destId="{0F118605-0115-4BD1-931E-4E51F5E8DF76}" srcOrd="0" destOrd="0" presId="urn:microsoft.com/office/officeart/2005/8/layout/equation2"/>
    <dgm:cxn modelId="{70669039-D00C-46E1-855C-63D4AAD13B3D}" type="presParOf" srcId="{0F118605-0115-4BD1-931E-4E51F5E8DF76}" destId="{8098F12C-7AB7-44DA-A41F-A3E618EE3685}" srcOrd="0" destOrd="0" presId="urn:microsoft.com/office/officeart/2005/8/layout/equation2"/>
    <dgm:cxn modelId="{28654F1E-8664-4C49-86F5-46A991E82E7F}" type="presParOf" srcId="{0F118605-0115-4BD1-931E-4E51F5E8DF76}" destId="{D44D3814-125D-4C01-B084-73B886589661}" srcOrd="1" destOrd="0" presId="urn:microsoft.com/office/officeart/2005/8/layout/equation2"/>
    <dgm:cxn modelId="{785EB2A8-4E1C-44E2-8870-6131BE69075E}" type="presParOf" srcId="{0F118605-0115-4BD1-931E-4E51F5E8DF76}" destId="{2970E390-1136-4C16-95A9-7E0C4E43C120}" srcOrd="2" destOrd="0" presId="urn:microsoft.com/office/officeart/2005/8/layout/equation2"/>
    <dgm:cxn modelId="{44EC35E4-D640-44BA-8AF2-B28BCDD7F525}" type="presParOf" srcId="{0F118605-0115-4BD1-931E-4E51F5E8DF76}" destId="{81104828-612E-4F4B-BB4C-9A32331E3EDE}" srcOrd="3" destOrd="0" presId="urn:microsoft.com/office/officeart/2005/8/layout/equation2"/>
    <dgm:cxn modelId="{EA793F7A-B72D-47C1-9AC0-CB01E27CE12F}" type="presParOf" srcId="{0F118605-0115-4BD1-931E-4E51F5E8DF76}" destId="{025C7133-CABE-4C5A-8391-47CF80D59761}" srcOrd="4" destOrd="0" presId="urn:microsoft.com/office/officeart/2005/8/layout/equation2"/>
    <dgm:cxn modelId="{26EDE5CD-2820-40FB-BFF0-831835860CC8}" type="presParOf" srcId="{7A5EA701-18E3-4D72-A6E7-D697D616154B}" destId="{7010BCA9-A5E3-401A-AA64-12BF9B136EEE}" srcOrd="1" destOrd="0" presId="urn:microsoft.com/office/officeart/2005/8/layout/equation2"/>
    <dgm:cxn modelId="{65227005-0823-497D-A7CE-FB1BBD348F07}" type="presParOf" srcId="{7010BCA9-A5E3-401A-AA64-12BF9B136EEE}" destId="{D95235A2-4A90-43E8-ADDA-17EE4391C432}" srcOrd="0" destOrd="0" presId="urn:microsoft.com/office/officeart/2005/8/layout/equation2"/>
    <dgm:cxn modelId="{D5184D75-CED5-4FD4-9757-4759946AF123}" type="presParOf" srcId="{7A5EA701-18E3-4D72-A6E7-D697D616154B}" destId="{9FFB41FA-891E-4BC5-94E1-3257D00247BC}" srcOrd="2" destOrd="0" presId="urn:microsoft.com/office/officeart/2005/8/layout/equation2"/>
  </dgm:cxnLst>
  <dgm:bg/>
  <dgm:whole/>
</dgm:dataModel>
</file>

<file path=ppt/diagrams/data3.xml><?xml version="1.0" encoding="utf-8"?>
<dgm:dataModel xmlns:dgm="http://schemas.openxmlformats.org/drawingml/2006/diagram" xmlns:a="http://schemas.openxmlformats.org/drawingml/2006/main">
  <dgm:ptLst>
    <dgm:pt modelId="{C4F9B400-3D59-4CB5-88B0-48EF428A3908}" type="doc">
      <dgm:prSet loTypeId="urn:microsoft.com/office/officeart/2005/8/layout/chevron1" loCatId="process" qsTypeId="urn:microsoft.com/office/officeart/2005/8/quickstyle/simple1" qsCatId="simple" csTypeId="urn:microsoft.com/office/officeart/2005/8/colors/accent1_2" csCatId="accent1" phldr="1"/>
      <dgm:spPr/>
    </dgm:pt>
    <dgm:pt modelId="{5B5D89D5-3E13-4493-81ED-7865CEA6E4BE}">
      <dgm:prSet phldrT="[Text]"/>
      <dgm:spPr>
        <a:solidFill>
          <a:srgbClr val="00B050"/>
        </a:solidFill>
      </dgm:spPr>
      <dgm:t>
        <a:bodyPr/>
        <a:lstStyle/>
        <a:p>
          <a:r>
            <a:rPr lang="en-IN" dirty="0" smtClean="0">
              <a:solidFill>
                <a:schemeClr val="tx2">
                  <a:lumMod val="50000"/>
                </a:schemeClr>
              </a:solidFill>
            </a:rPr>
            <a:t>RESPONSIVE</a:t>
          </a:r>
          <a:endParaRPr lang="en-IN" dirty="0"/>
        </a:p>
      </dgm:t>
    </dgm:pt>
    <dgm:pt modelId="{3B765636-6A22-41BD-A052-183BDBA60725}" type="parTrans" cxnId="{0A31745A-46A0-4D7C-9071-09D9F2D83A57}">
      <dgm:prSet/>
      <dgm:spPr/>
      <dgm:t>
        <a:bodyPr/>
        <a:lstStyle/>
        <a:p>
          <a:endParaRPr lang="en-IN"/>
        </a:p>
      </dgm:t>
    </dgm:pt>
    <dgm:pt modelId="{31F6FAF4-FCD4-42C3-944F-C969236F25A4}" type="sibTrans" cxnId="{0A31745A-46A0-4D7C-9071-09D9F2D83A57}">
      <dgm:prSet/>
      <dgm:spPr/>
      <dgm:t>
        <a:bodyPr/>
        <a:lstStyle/>
        <a:p>
          <a:endParaRPr lang="en-IN"/>
        </a:p>
      </dgm:t>
    </dgm:pt>
    <dgm:pt modelId="{7B7ACE25-C863-44A4-B8FA-3620ED1C55DE}">
      <dgm:prSet phldrT="[Text]"/>
      <dgm:spPr>
        <a:solidFill>
          <a:srgbClr val="00B0F0"/>
        </a:solidFill>
      </dgm:spPr>
      <dgm:t>
        <a:bodyPr/>
        <a:lstStyle/>
        <a:p>
          <a:r>
            <a:rPr lang="en-IN" dirty="0" smtClean="0">
              <a:solidFill>
                <a:schemeClr val="tx2">
                  <a:lumMod val="50000"/>
                </a:schemeClr>
              </a:solidFill>
            </a:rPr>
            <a:t>INSIGHTFUL</a:t>
          </a:r>
          <a:endParaRPr lang="en-IN" dirty="0"/>
        </a:p>
      </dgm:t>
    </dgm:pt>
    <dgm:pt modelId="{2FC9AFAB-F300-4ADD-BD2A-6F8A90909932}" type="parTrans" cxnId="{86E61C58-E6B6-4A81-A68D-132469575076}">
      <dgm:prSet/>
      <dgm:spPr/>
      <dgm:t>
        <a:bodyPr/>
        <a:lstStyle/>
        <a:p>
          <a:endParaRPr lang="en-IN"/>
        </a:p>
      </dgm:t>
    </dgm:pt>
    <dgm:pt modelId="{8E0C6F9C-82CB-40CD-9B1B-2C2BD891A53E}" type="sibTrans" cxnId="{86E61C58-E6B6-4A81-A68D-132469575076}">
      <dgm:prSet/>
      <dgm:spPr/>
      <dgm:t>
        <a:bodyPr/>
        <a:lstStyle/>
        <a:p>
          <a:endParaRPr lang="en-IN"/>
        </a:p>
      </dgm:t>
    </dgm:pt>
    <dgm:pt modelId="{0DB23350-08CF-4D31-B30F-42BFCC23BCE6}">
      <dgm:prSet phldrT="[Text]"/>
      <dgm:spPr>
        <a:solidFill>
          <a:srgbClr val="FF0000"/>
        </a:solidFill>
      </dgm:spPr>
      <dgm:t>
        <a:bodyPr/>
        <a:lstStyle/>
        <a:p>
          <a:r>
            <a:rPr lang="en-IN" dirty="0" smtClean="0">
              <a:solidFill>
                <a:schemeClr val="tx2">
                  <a:lumMod val="50000"/>
                </a:schemeClr>
              </a:solidFill>
            </a:rPr>
            <a:t>REMEDIAL</a:t>
          </a:r>
          <a:endParaRPr lang="en-IN" dirty="0"/>
        </a:p>
      </dgm:t>
    </dgm:pt>
    <dgm:pt modelId="{57DA3052-3B90-4B56-AAFC-D278DEA2FA42}" type="parTrans" cxnId="{3B84B1D5-FA37-4EED-9924-B69D2E831558}">
      <dgm:prSet/>
      <dgm:spPr/>
      <dgm:t>
        <a:bodyPr/>
        <a:lstStyle/>
        <a:p>
          <a:endParaRPr lang="en-IN"/>
        </a:p>
      </dgm:t>
    </dgm:pt>
    <dgm:pt modelId="{119768AC-67DF-4331-A4C4-05FEC05C8486}" type="sibTrans" cxnId="{3B84B1D5-FA37-4EED-9924-B69D2E831558}">
      <dgm:prSet/>
      <dgm:spPr/>
      <dgm:t>
        <a:bodyPr/>
        <a:lstStyle/>
        <a:p>
          <a:endParaRPr lang="en-IN"/>
        </a:p>
      </dgm:t>
    </dgm:pt>
    <dgm:pt modelId="{F134F103-98A1-4045-BBB5-6C964DC07147}">
      <dgm:prSet/>
      <dgm:spPr>
        <a:solidFill>
          <a:srgbClr val="FFFF00"/>
        </a:solidFill>
      </dgm:spPr>
      <dgm:t>
        <a:bodyPr/>
        <a:lstStyle/>
        <a:p>
          <a:endParaRPr lang="en-IN" dirty="0"/>
        </a:p>
      </dgm:t>
    </dgm:pt>
    <dgm:pt modelId="{F678994C-48E8-499D-9C06-DB91A3985129}" type="parTrans" cxnId="{6E063017-6924-4957-871D-EDADE9D92286}">
      <dgm:prSet/>
      <dgm:spPr/>
      <dgm:t>
        <a:bodyPr/>
        <a:lstStyle/>
        <a:p>
          <a:endParaRPr lang="en-IN"/>
        </a:p>
      </dgm:t>
    </dgm:pt>
    <dgm:pt modelId="{8D2ACC17-6587-4547-8475-FD8DB8E934A5}" type="sibTrans" cxnId="{6E063017-6924-4957-871D-EDADE9D92286}">
      <dgm:prSet/>
      <dgm:spPr/>
      <dgm:t>
        <a:bodyPr/>
        <a:lstStyle/>
        <a:p>
          <a:endParaRPr lang="en-IN"/>
        </a:p>
      </dgm:t>
    </dgm:pt>
    <dgm:pt modelId="{86711154-61BB-40AA-BEC3-80992EEF55FC}" type="pres">
      <dgm:prSet presAssocID="{C4F9B400-3D59-4CB5-88B0-48EF428A3908}" presName="Name0" presStyleCnt="0">
        <dgm:presLayoutVars>
          <dgm:dir/>
          <dgm:animLvl val="lvl"/>
          <dgm:resizeHandles val="exact"/>
        </dgm:presLayoutVars>
      </dgm:prSet>
      <dgm:spPr/>
    </dgm:pt>
    <dgm:pt modelId="{42E63947-F976-4369-8DC2-58719D1ED189}" type="pres">
      <dgm:prSet presAssocID="{5B5D89D5-3E13-4493-81ED-7865CEA6E4BE}" presName="parTxOnly" presStyleLbl="node1" presStyleIdx="0" presStyleCnt="4">
        <dgm:presLayoutVars>
          <dgm:chMax val="0"/>
          <dgm:chPref val="0"/>
          <dgm:bulletEnabled val="1"/>
        </dgm:presLayoutVars>
      </dgm:prSet>
      <dgm:spPr/>
      <dgm:t>
        <a:bodyPr/>
        <a:lstStyle/>
        <a:p>
          <a:endParaRPr lang="en-IN"/>
        </a:p>
      </dgm:t>
    </dgm:pt>
    <dgm:pt modelId="{9F5B87EF-F784-4040-9829-9529C7058479}" type="pres">
      <dgm:prSet presAssocID="{31F6FAF4-FCD4-42C3-944F-C969236F25A4}" presName="parTxOnlySpace" presStyleCnt="0"/>
      <dgm:spPr/>
    </dgm:pt>
    <dgm:pt modelId="{3B8E5148-55A0-4A00-9431-8BF4E387FA55}" type="pres">
      <dgm:prSet presAssocID="{7B7ACE25-C863-44A4-B8FA-3620ED1C55DE}" presName="parTxOnly" presStyleLbl="node1" presStyleIdx="1" presStyleCnt="4">
        <dgm:presLayoutVars>
          <dgm:chMax val="0"/>
          <dgm:chPref val="0"/>
          <dgm:bulletEnabled val="1"/>
        </dgm:presLayoutVars>
      </dgm:prSet>
      <dgm:spPr/>
      <dgm:t>
        <a:bodyPr/>
        <a:lstStyle/>
        <a:p>
          <a:endParaRPr lang="en-IN"/>
        </a:p>
      </dgm:t>
    </dgm:pt>
    <dgm:pt modelId="{2F751292-D004-4D96-9D53-DF9B5DE82907}" type="pres">
      <dgm:prSet presAssocID="{8E0C6F9C-82CB-40CD-9B1B-2C2BD891A53E}" presName="parTxOnlySpace" presStyleCnt="0"/>
      <dgm:spPr/>
    </dgm:pt>
    <dgm:pt modelId="{D5686D1C-E399-4C1D-B02E-BC095DD88358}" type="pres">
      <dgm:prSet presAssocID="{0DB23350-08CF-4D31-B30F-42BFCC23BCE6}" presName="parTxOnly" presStyleLbl="node1" presStyleIdx="2" presStyleCnt="4">
        <dgm:presLayoutVars>
          <dgm:chMax val="0"/>
          <dgm:chPref val="0"/>
          <dgm:bulletEnabled val="1"/>
        </dgm:presLayoutVars>
      </dgm:prSet>
      <dgm:spPr/>
      <dgm:t>
        <a:bodyPr/>
        <a:lstStyle/>
        <a:p>
          <a:endParaRPr lang="en-IN"/>
        </a:p>
      </dgm:t>
    </dgm:pt>
    <dgm:pt modelId="{49E8B2AA-2A51-408C-BC41-FC296B70862D}" type="pres">
      <dgm:prSet presAssocID="{119768AC-67DF-4331-A4C4-05FEC05C8486}" presName="parTxOnlySpace" presStyleCnt="0"/>
      <dgm:spPr/>
    </dgm:pt>
    <dgm:pt modelId="{00175BB6-7794-4422-9EDA-589023B8B142}" type="pres">
      <dgm:prSet presAssocID="{F134F103-98A1-4045-BBB5-6C964DC07147}" presName="parTxOnly" presStyleLbl="node1" presStyleIdx="3" presStyleCnt="4">
        <dgm:presLayoutVars>
          <dgm:chMax val="0"/>
          <dgm:chPref val="0"/>
          <dgm:bulletEnabled val="1"/>
        </dgm:presLayoutVars>
      </dgm:prSet>
      <dgm:spPr/>
      <dgm:t>
        <a:bodyPr/>
        <a:lstStyle/>
        <a:p>
          <a:endParaRPr lang="en-CA"/>
        </a:p>
      </dgm:t>
    </dgm:pt>
  </dgm:ptLst>
  <dgm:cxnLst>
    <dgm:cxn modelId="{17756DA1-9710-41B3-A757-0D33EBF4EDC2}" type="presOf" srcId="{5B5D89D5-3E13-4493-81ED-7865CEA6E4BE}" destId="{42E63947-F976-4369-8DC2-58719D1ED189}" srcOrd="0" destOrd="0" presId="urn:microsoft.com/office/officeart/2005/8/layout/chevron1"/>
    <dgm:cxn modelId="{0DE0F7A3-1C14-4C13-BE1B-CAA83E672A93}" type="presOf" srcId="{7B7ACE25-C863-44A4-B8FA-3620ED1C55DE}" destId="{3B8E5148-55A0-4A00-9431-8BF4E387FA55}" srcOrd="0" destOrd="0" presId="urn:microsoft.com/office/officeart/2005/8/layout/chevron1"/>
    <dgm:cxn modelId="{3B84B1D5-FA37-4EED-9924-B69D2E831558}" srcId="{C4F9B400-3D59-4CB5-88B0-48EF428A3908}" destId="{0DB23350-08CF-4D31-B30F-42BFCC23BCE6}" srcOrd="2" destOrd="0" parTransId="{57DA3052-3B90-4B56-AAFC-D278DEA2FA42}" sibTransId="{119768AC-67DF-4331-A4C4-05FEC05C8486}"/>
    <dgm:cxn modelId="{2D615778-83DE-41B3-94A7-9C6E395E435A}" type="presOf" srcId="{0DB23350-08CF-4D31-B30F-42BFCC23BCE6}" destId="{D5686D1C-E399-4C1D-B02E-BC095DD88358}" srcOrd="0" destOrd="0" presId="urn:microsoft.com/office/officeart/2005/8/layout/chevron1"/>
    <dgm:cxn modelId="{FC481200-877F-4A15-9123-2B9462DC272A}" type="presOf" srcId="{C4F9B400-3D59-4CB5-88B0-48EF428A3908}" destId="{86711154-61BB-40AA-BEC3-80992EEF55FC}" srcOrd="0" destOrd="0" presId="urn:microsoft.com/office/officeart/2005/8/layout/chevron1"/>
    <dgm:cxn modelId="{B2888337-F0D0-4DB2-9839-12A9CC6D2BC9}" type="presOf" srcId="{F134F103-98A1-4045-BBB5-6C964DC07147}" destId="{00175BB6-7794-4422-9EDA-589023B8B142}" srcOrd="0" destOrd="0" presId="urn:microsoft.com/office/officeart/2005/8/layout/chevron1"/>
    <dgm:cxn modelId="{6E063017-6924-4957-871D-EDADE9D92286}" srcId="{C4F9B400-3D59-4CB5-88B0-48EF428A3908}" destId="{F134F103-98A1-4045-BBB5-6C964DC07147}" srcOrd="3" destOrd="0" parTransId="{F678994C-48E8-499D-9C06-DB91A3985129}" sibTransId="{8D2ACC17-6587-4547-8475-FD8DB8E934A5}"/>
    <dgm:cxn modelId="{86E61C58-E6B6-4A81-A68D-132469575076}" srcId="{C4F9B400-3D59-4CB5-88B0-48EF428A3908}" destId="{7B7ACE25-C863-44A4-B8FA-3620ED1C55DE}" srcOrd="1" destOrd="0" parTransId="{2FC9AFAB-F300-4ADD-BD2A-6F8A90909932}" sibTransId="{8E0C6F9C-82CB-40CD-9B1B-2C2BD891A53E}"/>
    <dgm:cxn modelId="{0A31745A-46A0-4D7C-9071-09D9F2D83A57}" srcId="{C4F9B400-3D59-4CB5-88B0-48EF428A3908}" destId="{5B5D89D5-3E13-4493-81ED-7865CEA6E4BE}" srcOrd="0" destOrd="0" parTransId="{3B765636-6A22-41BD-A052-183BDBA60725}" sibTransId="{31F6FAF4-FCD4-42C3-944F-C969236F25A4}"/>
    <dgm:cxn modelId="{8E7EC8CB-9A51-41D5-9F06-673B4461B18A}" type="presParOf" srcId="{86711154-61BB-40AA-BEC3-80992EEF55FC}" destId="{42E63947-F976-4369-8DC2-58719D1ED189}" srcOrd="0" destOrd="0" presId="urn:microsoft.com/office/officeart/2005/8/layout/chevron1"/>
    <dgm:cxn modelId="{ED058F01-9AFD-4638-9DBB-76E56DCA5AF9}" type="presParOf" srcId="{86711154-61BB-40AA-BEC3-80992EEF55FC}" destId="{9F5B87EF-F784-4040-9829-9529C7058479}" srcOrd="1" destOrd="0" presId="urn:microsoft.com/office/officeart/2005/8/layout/chevron1"/>
    <dgm:cxn modelId="{A8820105-74A5-48C5-90B4-132E89545489}" type="presParOf" srcId="{86711154-61BB-40AA-BEC3-80992EEF55FC}" destId="{3B8E5148-55A0-4A00-9431-8BF4E387FA55}" srcOrd="2" destOrd="0" presId="urn:microsoft.com/office/officeart/2005/8/layout/chevron1"/>
    <dgm:cxn modelId="{421A6CD6-EC31-4A2E-9465-BE1D51E45CDB}" type="presParOf" srcId="{86711154-61BB-40AA-BEC3-80992EEF55FC}" destId="{2F751292-D004-4D96-9D53-DF9B5DE82907}" srcOrd="3" destOrd="0" presId="urn:microsoft.com/office/officeart/2005/8/layout/chevron1"/>
    <dgm:cxn modelId="{705C58F9-DB35-4150-8752-6881D82D7059}" type="presParOf" srcId="{86711154-61BB-40AA-BEC3-80992EEF55FC}" destId="{D5686D1C-E399-4C1D-B02E-BC095DD88358}" srcOrd="4" destOrd="0" presId="urn:microsoft.com/office/officeart/2005/8/layout/chevron1"/>
    <dgm:cxn modelId="{65196E9F-4CA8-4DA8-B593-AB7526113ACE}" type="presParOf" srcId="{86711154-61BB-40AA-BEC3-80992EEF55FC}" destId="{49E8B2AA-2A51-408C-BC41-FC296B70862D}" srcOrd="5" destOrd="0" presId="urn:microsoft.com/office/officeart/2005/8/layout/chevron1"/>
    <dgm:cxn modelId="{EBD720AF-8804-4606-8861-9114AD276EB6}" type="presParOf" srcId="{86711154-61BB-40AA-BEC3-80992EEF55FC}" destId="{00175BB6-7794-4422-9EDA-589023B8B142}" srcOrd="6"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63947-F976-4369-8DC2-58719D1ED189}">
      <dsp:nvSpPr>
        <dsp:cNvPr id="0" name=""/>
        <dsp:cNvSpPr/>
      </dsp:nvSpPr>
      <dsp:spPr>
        <a:xfrm>
          <a:off x="4241" y="0"/>
          <a:ext cx="2469058" cy="7620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IN" sz="2400" kern="1200" dirty="0" smtClean="0">
              <a:solidFill>
                <a:schemeClr val="tx2">
                  <a:lumMod val="50000"/>
                </a:schemeClr>
              </a:solidFill>
            </a:rPr>
            <a:t>RESPONSIVE</a:t>
          </a:r>
          <a:endParaRPr lang="en-IN" sz="2400" kern="1200" dirty="0"/>
        </a:p>
      </dsp:txBody>
      <dsp:txXfrm>
        <a:off x="385241" y="0"/>
        <a:ext cx="1707058" cy="762000"/>
      </dsp:txXfrm>
    </dsp:sp>
    <dsp:sp modelId="{3B8E5148-55A0-4A00-9431-8BF4E387FA55}">
      <dsp:nvSpPr>
        <dsp:cNvPr id="0" name=""/>
        <dsp:cNvSpPr/>
      </dsp:nvSpPr>
      <dsp:spPr>
        <a:xfrm>
          <a:off x="2226394" y="0"/>
          <a:ext cx="2469058" cy="762000"/>
        </a:xfrm>
        <a:prstGeom prst="chevron">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IN" sz="2400" kern="1200" dirty="0" smtClean="0">
              <a:solidFill>
                <a:schemeClr val="tx2">
                  <a:lumMod val="50000"/>
                </a:schemeClr>
              </a:solidFill>
            </a:rPr>
            <a:t>INSIGHTFUL</a:t>
          </a:r>
          <a:endParaRPr lang="en-IN" sz="2400" kern="1200" dirty="0"/>
        </a:p>
      </dsp:txBody>
      <dsp:txXfrm>
        <a:off x="2607394" y="0"/>
        <a:ext cx="1707058" cy="762000"/>
      </dsp:txXfrm>
    </dsp:sp>
    <dsp:sp modelId="{D5686D1C-E399-4C1D-B02E-BC095DD88358}">
      <dsp:nvSpPr>
        <dsp:cNvPr id="0" name=""/>
        <dsp:cNvSpPr/>
      </dsp:nvSpPr>
      <dsp:spPr>
        <a:xfrm>
          <a:off x="4448547" y="0"/>
          <a:ext cx="2469058" cy="762000"/>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IN" sz="2400" kern="1200" dirty="0" smtClean="0">
              <a:solidFill>
                <a:schemeClr val="tx2">
                  <a:lumMod val="50000"/>
                </a:schemeClr>
              </a:solidFill>
            </a:rPr>
            <a:t>REMEDIAL</a:t>
          </a:r>
          <a:endParaRPr lang="en-IN" sz="2400" kern="1200" dirty="0"/>
        </a:p>
      </dsp:txBody>
      <dsp:txXfrm>
        <a:off x="4829547" y="0"/>
        <a:ext cx="1707058" cy="762000"/>
      </dsp:txXfrm>
    </dsp:sp>
    <dsp:sp modelId="{00175BB6-7794-4422-9EDA-589023B8B142}">
      <dsp:nvSpPr>
        <dsp:cNvPr id="0" name=""/>
        <dsp:cNvSpPr/>
      </dsp:nvSpPr>
      <dsp:spPr>
        <a:xfrm>
          <a:off x="6670699" y="0"/>
          <a:ext cx="2469058" cy="762000"/>
        </a:xfrm>
        <a:prstGeom prst="chevron">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endParaRPr lang="en-IN" sz="2400" kern="1200"/>
        </a:p>
      </dsp:txBody>
      <dsp:txXfrm>
        <a:off x="7051699" y="0"/>
        <a:ext cx="1707058" cy="76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63947-F976-4369-8DC2-58719D1ED189}">
      <dsp:nvSpPr>
        <dsp:cNvPr id="0" name=""/>
        <dsp:cNvSpPr/>
      </dsp:nvSpPr>
      <dsp:spPr>
        <a:xfrm>
          <a:off x="4241" y="0"/>
          <a:ext cx="2469058" cy="533400"/>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IN" sz="2700" kern="1200" dirty="0" smtClean="0">
              <a:solidFill>
                <a:schemeClr val="tx2">
                  <a:lumMod val="50000"/>
                </a:schemeClr>
              </a:solidFill>
            </a:rPr>
            <a:t>RESPONSIVE</a:t>
          </a:r>
          <a:endParaRPr lang="en-IN" sz="2700" kern="1200" dirty="0"/>
        </a:p>
      </dsp:txBody>
      <dsp:txXfrm>
        <a:off x="270941" y="0"/>
        <a:ext cx="1935658" cy="533400"/>
      </dsp:txXfrm>
    </dsp:sp>
    <dsp:sp modelId="{3B8E5148-55A0-4A00-9431-8BF4E387FA55}">
      <dsp:nvSpPr>
        <dsp:cNvPr id="0" name=""/>
        <dsp:cNvSpPr/>
      </dsp:nvSpPr>
      <dsp:spPr>
        <a:xfrm>
          <a:off x="2226394" y="0"/>
          <a:ext cx="2469058" cy="533400"/>
        </a:xfrm>
        <a:prstGeom prst="chevron">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IN" sz="2700" kern="1200" dirty="0" smtClean="0">
              <a:solidFill>
                <a:schemeClr val="tx2">
                  <a:lumMod val="50000"/>
                </a:schemeClr>
              </a:solidFill>
            </a:rPr>
            <a:t>INSIGHTFUL</a:t>
          </a:r>
          <a:endParaRPr lang="en-IN" sz="2700" kern="1200" dirty="0"/>
        </a:p>
      </dsp:txBody>
      <dsp:txXfrm>
        <a:off x="2493094" y="0"/>
        <a:ext cx="1935658" cy="533400"/>
      </dsp:txXfrm>
    </dsp:sp>
    <dsp:sp modelId="{D5686D1C-E399-4C1D-B02E-BC095DD88358}">
      <dsp:nvSpPr>
        <dsp:cNvPr id="0" name=""/>
        <dsp:cNvSpPr/>
      </dsp:nvSpPr>
      <dsp:spPr>
        <a:xfrm>
          <a:off x="4448547" y="0"/>
          <a:ext cx="2469058" cy="533400"/>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IN" sz="2700" kern="1200" dirty="0" smtClean="0">
              <a:solidFill>
                <a:schemeClr val="tx2">
                  <a:lumMod val="50000"/>
                </a:schemeClr>
              </a:solidFill>
            </a:rPr>
            <a:t>REMEDIAL</a:t>
          </a:r>
          <a:endParaRPr lang="en-IN" sz="2700" kern="1200" dirty="0"/>
        </a:p>
      </dsp:txBody>
      <dsp:txXfrm>
        <a:off x="4715247" y="0"/>
        <a:ext cx="1935658" cy="533400"/>
      </dsp:txXfrm>
    </dsp:sp>
    <dsp:sp modelId="{00175BB6-7794-4422-9EDA-589023B8B142}">
      <dsp:nvSpPr>
        <dsp:cNvPr id="0" name=""/>
        <dsp:cNvSpPr/>
      </dsp:nvSpPr>
      <dsp:spPr>
        <a:xfrm>
          <a:off x="6670699" y="0"/>
          <a:ext cx="2469058" cy="533400"/>
        </a:xfrm>
        <a:prstGeom prst="chevron">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endParaRPr lang="en-IN" sz="2700" kern="1200" dirty="0"/>
        </a:p>
      </dsp:txBody>
      <dsp:txXfrm>
        <a:off x="6937399" y="0"/>
        <a:ext cx="1935658" cy="5334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223049-2D5D-47E8-BA22-9FF9A70B1CEA}" type="datetimeFigureOut">
              <a:rPr lang="en-US" smtClean="0"/>
              <a:pPr/>
              <a:t>3/24/2020</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44743A-8F7F-4F0D-B000-05BFB9055E79}" type="slidenum">
              <a:rPr lang="en-IN" smtClean="0"/>
              <a:pPr/>
              <a:t>‹#›</a:t>
            </a:fld>
            <a:endParaRPr lang="en-IN"/>
          </a:p>
        </p:txBody>
      </p:sp>
    </p:spTree>
    <p:extLst>
      <p:ext uri="{BB962C8B-B14F-4D97-AF65-F5344CB8AC3E}">
        <p14:creationId xmlns:p14="http://schemas.microsoft.com/office/powerpoint/2010/main" xmlns="" val="21621964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DA8AF-1548-44A9-BEDB-D6CF674BB0C9}" type="datetimeFigureOut">
              <a:rPr lang="en-US" smtClean="0"/>
              <a:pPr/>
              <a:t>3/24/2020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160CF5-1093-4B18-BA63-F6A11DA8ADA6}" type="slidenum">
              <a:rPr lang="en-IN" smtClean="0"/>
              <a:pPr/>
              <a:t>‹#›</a:t>
            </a:fld>
            <a:endParaRPr lang="en-IN"/>
          </a:p>
        </p:txBody>
      </p:sp>
    </p:spTree>
    <p:extLst>
      <p:ext uri="{BB962C8B-B14F-4D97-AF65-F5344CB8AC3E}">
        <p14:creationId xmlns:p14="http://schemas.microsoft.com/office/powerpoint/2010/main" xmlns="" val="2885441796"/>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1</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2</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8</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9</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10</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11</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7160CF5-1093-4B18-BA63-F6A11DA8ADA6}" type="slidenum">
              <a:rPr lang="en-IN" smtClean="0"/>
              <a:pPr/>
              <a:t>12</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13</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7160CF5-1093-4B18-BA63-F6A11DA8ADA6}" type="slidenum">
              <a:rPr lang="en-IN" smtClean="0"/>
              <a:pPr/>
              <a:t>14</a:t>
            </a:fld>
            <a:endParaRPr lang="en-IN"/>
          </a:p>
        </p:txBody>
      </p:sp>
      <p:sp>
        <p:nvSpPr>
          <p:cNvPr id="5" name="Date Placeholder 4"/>
          <p:cNvSpPr>
            <a:spLocks noGrp="1"/>
          </p:cNvSpPr>
          <p:nvPr>
            <p:ph type="dt" idx="11"/>
          </p:nvPr>
        </p:nvSpPr>
        <p:spPr/>
        <p:txBody>
          <a:bodyPr/>
          <a:lstStyle/>
          <a:p>
            <a:fld id="{FD3DA8AF-1548-44A9-BEDB-D6CF674BB0C9}" type="datetimeFigureOut">
              <a:rPr lang="en-US" smtClean="0"/>
              <a:pPr/>
              <a:t>3/24/2020</a:t>
            </a:fld>
            <a:endParaRPr lang="en-IN"/>
          </a:p>
        </p:txBody>
      </p:sp>
      <p:sp>
        <p:nvSpPr>
          <p:cNvPr id="6" name="Header Placeholder 5"/>
          <p:cNvSpPr>
            <a:spLocks noGrp="1"/>
          </p:cNvSpPr>
          <p:nvPr>
            <p:ph type="hdr" sz="quarter" idx="12"/>
          </p:nvPr>
        </p:nvSpPr>
        <p:spPr/>
        <p:txBody>
          <a:bodyPr/>
          <a:lstStyle/>
          <a:p>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7B7195-C536-43A5-89D3-0918567AB5A9}" type="datetime1">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A3507-D90F-4E60-A33F-2C4BC29CA75B}" type="datetime1">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BE941-D15F-43DE-9496-80E20B157F82}" type="datetime1">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7C796-51F3-48A7-9FEF-B0637F861637}" type="datetime1">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86866D-5A96-4B47-BAF9-939625454CAE}" type="datetime1">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D1F55-20A6-48A2-8173-526E83C76CEF}" type="datetime1">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B85D79-19C3-47AE-9594-B5AE7D4E4DBD}" type="datetime1">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A97C83-5F08-4919-BEE8-47F5D54BBE94}" type="datetime1">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27996-168A-4F62-ADC7-9E07227E8BE9}" type="datetime1">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E6973-D265-4BC6-B0E2-748D66BFF7AA}" type="datetime1">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42596-7FC9-4548-9629-B403B9EFB889}" type="datetime1">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03E5C-45B5-4A06-930C-50A17794C659}" type="datetime1">
              <a:rPr lang="en-US" smtClean="0"/>
              <a:pPr/>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thementors-trainers.com/" TargetMode="External"/><Relationship Id="rId3" Type="http://schemas.openxmlformats.org/officeDocument/2006/relationships/diagramData" Target="../diagrams/data1.xml"/><Relationship Id="rId7" Type="http://schemas.openxmlformats.org/officeDocument/2006/relationships/hyperlink" Target="mailto:info@thementors-trainer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diagramDrawing" Target="../diagrams/drawing1.xml"/><Relationship Id="rId4" Type="http://schemas.openxmlformats.org/officeDocument/2006/relationships/diagramLayout" Target="../diagrams/layout1.xml"/><Relationship Id="rId9"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mailto:info@thementors-trainers.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thementors-trainers.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info@thementors-trainers.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thementors-trainers.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info@thementors-trainers.com"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thementors-trainers.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info@thementors-trainers.co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thementors-trainers.com/"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thementors-trainers.com/" TargetMode="External"/><Relationship Id="rId3" Type="http://schemas.openxmlformats.org/officeDocument/2006/relationships/diagramData" Target="../diagrams/data3.xml"/><Relationship Id="rId7" Type="http://schemas.openxmlformats.org/officeDocument/2006/relationships/hyperlink" Target="mailto:info@thementors-trainers.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microsoft.com/office/2007/relationships/diagramDrawing" Target="../diagrams/drawing2.xml"/><Relationship Id="rId4" Type="http://schemas.openxmlformats.org/officeDocument/2006/relationships/diagramLayout" Target="../diagrams/layout3.xm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thementors-trainers.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hementors-trainers.com/" TargetMode="Externa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hementors-trainers.com/" TargetMode="Externa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hementors-trainers.com/" TargetMode="Externa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jpeg"/><Relationship Id="rId7" Type="http://schemas.openxmlformats.org/officeDocument/2006/relationships/diagramQuickStyle" Target="../diagrams/quickStyle2.xml"/><Relationship Id="rId2" Type="http://schemas.openxmlformats.org/officeDocument/2006/relationships/hyperlink" Target="http://www.thementors-trainers.com/" TargetMode="External"/><Relationship Id="rId1" Type="http://schemas.openxmlformats.org/officeDocument/2006/relationships/slideLayout" Target="../slideLayouts/slideLayout7.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hementors-trainers.com/" TargetMode="External"/><Relationship Id="rId1" Type="http://schemas.openxmlformats.org/officeDocument/2006/relationships/slideLayout" Target="../slideLayouts/slideLayout7.xml"/><Relationship Id="rId5" Type="http://schemas.openxmlformats.org/officeDocument/2006/relationships/hyperlink" Target="mailto:nandadave@thementorsd-trainers.com"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mailto:info@thementors-trainers.co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1.png"/><Relationship Id="rId4" Type="http://schemas.openxmlformats.org/officeDocument/2006/relationships/hyperlink" Target="http://www.thementors-trainers.com/"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jpeg"/><Relationship Id="rId3" Type="http://schemas.openxmlformats.org/officeDocument/2006/relationships/hyperlink" Target="mailto:info@thementors-trainers.com" TargetMode="External"/><Relationship Id="rId7" Type="http://schemas.openxmlformats.org/officeDocument/2006/relationships/image" Target="../media/image9.gif"/><Relationship Id="rId12"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jpeg"/><Relationship Id="rId5" Type="http://schemas.openxmlformats.org/officeDocument/2006/relationships/image" Target="../media/image1.pn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hyperlink" Target="http://www.thementors-trainers.com/" TargetMode="External"/><Relationship Id="rId9" Type="http://schemas.openxmlformats.org/officeDocument/2006/relationships/image" Target="../media/image11.jpeg"/><Relationship Id="rId1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0" y="5715000"/>
          <a:ext cx="9144000" cy="76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7010400" y="5867400"/>
            <a:ext cx="1905000" cy="461665"/>
          </a:xfrm>
          <a:prstGeom prst="rect">
            <a:avLst/>
          </a:prstGeom>
          <a:noFill/>
        </p:spPr>
        <p:txBody>
          <a:bodyPr wrap="square" rtlCol="0">
            <a:spAutoFit/>
          </a:bodyPr>
          <a:lstStyle/>
          <a:p>
            <a:pPr algn="ctr"/>
            <a:r>
              <a:rPr lang="en-US" sz="2400" dirty="0" smtClean="0"/>
              <a:t>ETHICAL</a:t>
            </a:r>
            <a:endParaRPr lang="en-IN" sz="2400" dirty="0"/>
          </a:p>
        </p:txBody>
      </p:sp>
      <p:sp>
        <p:nvSpPr>
          <p:cNvPr id="8" name="TextBox 7"/>
          <p:cNvSpPr txBox="1"/>
          <p:nvPr/>
        </p:nvSpPr>
        <p:spPr>
          <a:xfrm>
            <a:off x="0" y="1981200"/>
            <a:ext cx="9144000" cy="2554545"/>
          </a:xfrm>
          <a:prstGeom prst="rect">
            <a:avLst/>
          </a:prstGeom>
          <a:noFill/>
        </p:spPr>
        <p:txBody>
          <a:bodyPr wrap="square" rtlCol="0">
            <a:spAutoFit/>
          </a:bodyPr>
          <a:lstStyle/>
          <a:p>
            <a:pPr algn="ctr"/>
            <a:r>
              <a:rPr lang="en-US" altLang="en-US" sz="4000" dirty="0" smtClean="0">
                <a:solidFill>
                  <a:schemeClr val="accent1">
                    <a:lumMod val="50000"/>
                  </a:schemeClr>
                </a:solidFill>
                <a:latin typeface="Baskerville Old Face" pitchFamily="18" charset="0"/>
              </a:rPr>
              <a:t>Your Partner for psychometric profiling &amp; assessment solutions</a:t>
            </a:r>
          </a:p>
          <a:p>
            <a:pPr algn="ctr"/>
            <a:endParaRPr lang="en-US" altLang="en-US" sz="4000" dirty="0" smtClean="0">
              <a:solidFill>
                <a:schemeClr val="accent1">
                  <a:lumMod val="50000"/>
                </a:schemeClr>
              </a:solidFill>
              <a:latin typeface="Baskerville Old Face" pitchFamily="18" charset="0"/>
            </a:endParaRPr>
          </a:p>
          <a:p>
            <a:pPr algn="ctr"/>
            <a:r>
              <a:rPr lang="en-US" altLang="en-US" sz="4000" dirty="0" smtClean="0">
                <a:solidFill>
                  <a:schemeClr val="accent1">
                    <a:lumMod val="50000"/>
                  </a:schemeClr>
                </a:solidFill>
                <a:latin typeface="Baskerville Old Face" pitchFamily="18" charset="0"/>
              </a:rPr>
              <a:t>                                 </a:t>
            </a:r>
            <a:endParaRPr lang="en-US" altLang="en-US" sz="2800" dirty="0" smtClean="0">
              <a:solidFill>
                <a:schemeClr val="accent1">
                  <a:lumMod val="50000"/>
                </a:schemeClr>
              </a:solidFill>
              <a:latin typeface="Baskerville Old Face" pitchFamily="18" charset="0"/>
            </a:endParaRPr>
          </a:p>
        </p:txBody>
      </p:sp>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7"/>
              </a:rPr>
              <a:t>info@thementors-trainers.com</a:t>
            </a:r>
            <a:r>
              <a:rPr lang="en-CA" altLang="en-US" dirty="0" smtClean="0">
                <a:solidFill>
                  <a:schemeClr val="accent1">
                    <a:lumMod val="50000"/>
                  </a:schemeClr>
                </a:solidFill>
              </a:rPr>
              <a:t> </a:t>
            </a:r>
            <a:r>
              <a:rPr lang="en-CA" altLang="en-US" dirty="0" smtClean="0"/>
              <a:t> </a:t>
            </a:r>
            <a:r>
              <a:rPr lang="en-CA" altLang="en-US" dirty="0" smtClean="0">
                <a:solidFill>
                  <a:schemeClr val="accent1">
                    <a:lumMod val="50000"/>
                  </a:schemeClr>
                </a:solidFill>
              </a:rPr>
              <a:t>visit us @ </a:t>
            </a:r>
            <a:r>
              <a:rPr lang="en-CA" altLang="en-US" dirty="0" smtClean="0">
                <a:hlinkClick r:id="rId8"/>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9" cstate="print"/>
          <a:srcRect/>
          <a:stretch>
            <a:fillRect/>
          </a:stretch>
        </p:blipFill>
        <p:spPr bwMode="auto">
          <a:xfrm>
            <a:off x="8296275" y="0"/>
            <a:ext cx="847725" cy="1066800"/>
          </a:xfrm>
          <a:prstGeom prst="rect">
            <a:avLst/>
          </a:prstGeom>
          <a:noFill/>
          <a:ln w="9525">
            <a:noFill/>
            <a:miter lim="800000"/>
            <a:headEnd/>
            <a:tailEnd/>
          </a:ln>
        </p:spPr>
      </p:pic>
      <p:sp>
        <p:nvSpPr>
          <p:cNvPr id="13" name="Rectangle 12"/>
          <p:cNvSpPr/>
          <p:nvPr/>
        </p:nvSpPr>
        <p:spPr>
          <a:xfrm>
            <a:off x="0" y="5105400"/>
            <a:ext cx="9144000" cy="533400"/>
          </a:xfrm>
          <a:prstGeom prst="rect">
            <a:avLst/>
          </a:prstGeom>
          <a:solidFill>
            <a:srgbClr val="66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228600" y="5105400"/>
            <a:ext cx="8915400" cy="584775"/>
          </a:xfrm>
          <a:prstGeom prst="rect">
            <a:avLst/>
          </a:prstGeom>
          <a:noFill/>
        </p:spPr>
        <p:txBody>
          <a:bodyPr wrap="square" rtlCol="0">
            <a:spAutoFit/>
          </a:bodyPr>
          <a:lstStyle/>
          <a:p>
            <a:pPr algn="ctr"/>
            <a:r>
              <a:rPr lang="en-US" sz="3200" b="1" dirty="0" smtClean="0">
                <a:solidFill>
                  <a:schemeClr val="tx2">
                    <a:lumMod val="75000"/>
                  </a:schemeClr>
                </a:solidFill>
                <a:latin typeface="Baskerville Old Face" pitchFamily="18" charset="0"/>
              </a:rPr>
              <a:t>LINKING ASPIRATIONS WITH RESULTS </a:t>
            </a:r>
            <a:endParaRPr lang="en-IN" sz="3200" b="1" dirty="0">
              <a:solidFill>
                <a:schemeClr val="tx2">
                  <a:lumMod val="75000"/>
                </a:schemeClr>
              </a:solidFill>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a:t>
            </a:r>
            <a:r>
              <a:rPr lang="en-CA" altLang="en-US" dirty="0" smtClean="0"/>
              <a:t>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5" name="TextBox 14"/>
          <p:cNvSpPr txBox="1"/>
          <p:nvPr/>
        </p:nvSpPr>
        <p:spPr>
          <a:xfrm>
            <a:off x="381000" y="1143000"/>
            <a:ext cx="8534400" cy="4308872"/>
          </a:xfrm>
          <a:prstGeom prst="rect">
            <a:avLst/>
          </a:prstGeom>
          <a:noFill/>
        </p:spPr>
        <p:txBody>
          <a:bodyPr wrap="square" rtlCol="0">
            <a:spAutoFit/>
          </a:bodyPr>
          <a:lstStyle/>
          <a:p>
            <a:r>
              <a:rPr lang="en-IN" b="1" dirty="0" smtClean="0">
                <a:solidFill>
                  <a:srgbClr val="FF0000"/>
                </a:solidFill>
              </a:rPr>
              <a:t>Extended DISC </a:t>
            </a:r>
            <a:endParaRPr lang="en-IN" dirty="0" smtClean="0">
              <a:solidFill>
                <a:srgbClr val="FF0000"/>
              </a:solidFill>
            </a:endParaRPr>
          </a:p>
          <a:p>
            <a:r>
              <a:rPr lang="en-IN" sz="1400" u="sng" dirty="0" smtClean="0"/>
              <a:t>Offers</a:t>
            </a:r>
            <a:r>
              <a:rPr lang="en-IN" sz="1400" dirty="0" smtClean="0"/>
              <a:t> –    Individuals, work pairs, teams &amp; organizations profiles.</a:t>
            </a:r>
          </a:p>
          <a:p>
            <a:endParaRPr lang="en-IN" sz="700" dirty="0" smtClean="0"/>
          </a:p>
          <a:p>
            <a:r>
              <a:rPr lang="en-IN" sz="1400" u="sng" dirty="0" smtClean="0"/>
              <a:t>Used for </a:t>
            </a:r>
            <a:r>
              <a:rPr lang="en-IN" sz="1400" dirty="0" smtClean="0"/>
              <a:t>– Higher level management recruitment / potential assessment / succession planning  / developmental gap analysis / leadership  style profiling / team compatibility scanning  etc… </a:t>
            </a:r>
          </a:p>
          <a:p>
            <a:endParaRPr lang="en-IN" sz="900" dirty="0" smtClean="0"/>
          </a:p>
          <a:p>
            <a:r>
              <a:rPr lang="en-IN" sz="1400" u="sng" dirty="0" smtClean="0"/>
              <a:t>Process </a:t>
            </a:r>
            <a:r>
              <a:rPr lang="en-IN" sz="1400" dirty="0" smtClean="0"/>
              <a:t>– Online (Available in English, Hindi, Gujarati Marathi &amp; Kannada) Takes just about 12-15 minutes at max – reports highlight natural self vs. adjusted self concerns, highlights environmental impacts on individual’s adaptations.  </a:t>
            </a:r>
          </a:p>
          <a:p>
            <a:endParaRPr lang="en-IN" sz="900" dirty="0" smtClean="0"/>
          </a:p>
          <a:p>
            <a:r>
              <a:rPr lang="en-IN" sz="1400" dirty="0" smtClean="0"/>
              <a:t>Additionally …  Extended DISC  is presently considered to be amongst the top 3 psychometric tools in the world. Originated in Finland, Europe after 20+ years of research, it operates in 60+ countries of the world</a:t>
            </a:r>
            <a:r>
              <a:rPr lang="en-CA" sz="1400" dirty="0" smtClean="0"/>
              <a:t>. We are Strategic Business Partner with Extended DISC India engaged in ethical promotion of  assessment system and part of international practitioners network</a:t>
            </a:r>
            <a:r>
              <a:rPr lang="en-IN" sz="1400" dirty="0" smtClean="0"/>
              <a:t>.  We are authorised to conduct Level 1 certification workshop – CEDA - Certified Extended DISC Administrator by Extended DISC India &amp; Extended DISC International</a:t>
            </a:r>
          </a:p>
          <a:p>
            <a:endParaRPr lang="en-US" dirty="0" smtClean="0"/>
          </a:p>
          <a:p>
            <a:endParaRPr lang="en-US" dirty="0" smtClean="0"/>
          </a:p>
          <a:p>
            <a:endParaRPr lang="en-US" dirty="0" smtClean="0"/>
          </a:p>
          <a:p>
            <a:endParaRPr lang="en-IN" dirty="0"/>
          </a:p>
        </p:txBody>
      </p:sp>
      <p:sp>
        <p:nvSpPr>
          <p:cNvPr id="16" name="Rounded Rectangle 15"/>
          <p:cNvSpPr/>
          <p:nvPr/>
        </p:nvSpPr>
        <p:spPr>
          <a:xfrm>
            <a:off x="152400" y="1066800"/>
            <a:ext cx="8839200" cy="32766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ounded Rectangle 16"/>
          <p:cNvSpPr/>
          <p:nvPr/>
        </p:nvSpPr>
        <p:spPr>
          <a:xfrm>
            <a:off x="152400" y="4495800"/>
            <a:ext cx="8839200" cy="1828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457" name="Rectangle 1"/>
          <p:cNvSpPr>
            <a:spLocks noChangeArrowheads="1"/>
          </p:cNvSpPr>
          <p:nvPr/>
        </p:nvSpPr>
        <p:spPr bwMode="auto">
          <a:xfrm>
            <a:off x="381000" y="4755922"/>
            <a:ext cx="81534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B0F0"/>
                </a:solidFill>
                <a:effectLst/>
                <a:ea typeface="Times New Roman" pitchFamily="18" charset="0"/>
                <a:cs typeface="Times New Roman" pitchFamily="18" charset="0"/>
              </a:rPr>
              <a:t>MBTI - Myers &amp; Brigs Type Indicator</a:t>
            </a:r>
            <a:endParaRPr kumimoji="0" lang="en-US" b="0" i="0" u="none" strike="noStrike" cap="none" normalizeH="0" baseline="0" dirty="0" smtClean="0">
              <a:ln>
                <a:noFill/>
              </a:ln>
              <a:solidFill>
                <a:srgbClr val="00B0F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Offers -      Individual reports – team &amp; organizational diagnostic reports also available.</a:t>
            </a:r>
            <a:endParaRPr kumimoji="0" lang="en-US"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Used for – Management Position, Mainly used for developmental purpose, not</a:t>
            </a:r>
            <a:r>
              <a:rPr kumimoji="0" lang="en-US" sz="1400" b="0" i="0" u="none" strike="noStrike" cap="none" normalizeH="0" dirty="0" smtClean="0">
                <a:ln>
                  <a:noFill/>
                </a:ln>
                <a:solidFill>
                  <a:schemeClr val="tx1"/>
                </a:solidFill>
                <a:effectLst/>
                <a:latin typeface="+mj-lt"/>
                <a:ea typeface="Times New Roman" pitchFamily="18" charset="0"/>
                <a:cs typeface="Times New Roman" pitchFamily="18" charset="0"/>
              </a:rPr>
              <a:t> for assessments and rejection </a:t>
            </a:r>
            <a:endParaRPr kumimoji="0" lang="en-US"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Process –   Online / offline</a:t>
            </a:r>
            <a:endParaRPr kumimoji="0" lang="en-US" sz="1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Additional information – certified for Level 1 &amp; 2, proficient with advance applications of MBTI for OD</a:t>
            </a:r>
            <a:endParaRPr kumimoji="0" lang="en-US" sz="1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a:t>
            </a:r>
            <a:r>
              <a:rPr lang="en-CA" altLang="en-US" dirty="0" smtClean="0"/>
              <a:t>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2" name="Rounded Rectangle 11"/>
          <p:cNvSpPr/>
          <p:nvPr/>
        </p:nvSpPr>
        <p:spPr>
          <a:xfrm>
            <a:off x="228600" y="1066800"/>
            <a:ext cx="8610600" cy="14478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p:cNvSpPr txBox="1"/>
          <p:nvPr/>
        </p:nvSpPr>
        <p:spPr>
          <a:xfrm>
            <a:off x="685800" y="1524000"/>
            <a:ext cx="184731" cy="369332"/>
          </a:xfrm>
          <a:prstGeom prst="rect">
            <a:avLst/>
          </a:prstGeom>
          <a:noFill/>
        </p:spPr>
        <p:txBody>
          <a:bodyPr wrap="none" rtlCol="0">
            <a:spAutoFit/>
          </a:bodyPr>
          <a:lstStyle/>
          <a:p>
            <a:endParaRPr lang="en-IN" dirty="0"/>
          </a:p>
        </p:txBody>
      </p:sp>
      <p:sp>
        <p:nvSpPr>
          <p:cNvPr id="16" name="TextBox 15"/>
          <p:cNvSpPr txBox="1"/>
          <p:nvPr/>
        </p:nvSpPr>
        <p:spPr>
          <a:xfrm>
            <a:off x="381000" y="1143001"/>
            <a:ext cx="8305800" cy="2123658"/>
          </a:xfrm>
          <a:prstGeom prst="rect">
            <a:avLst/>
          </a:prstGeom>
          <a:noFill/>
        </p:spPr>
        <p:txBody>
          <a:bodyPr wrap="square" rtlCol="0">
            <a:spAutoFit/>
          </a:bodyPr>
          <a:lstStyle/>
          <a:p>
            <a:pPr lvl="0"/>
            <a:r>
              <a:rPr lang="en-US" dirty="0" smtClean="0">
                <a:solidFill>
                  <a:srgbClr val="FF0000"/>
                </a:solidFill>
              </a:rPr>
              <a:t>FIRO – B </a:t>
            </a:r>
            <a:r>
              <a:rPr lang="en-US" sz="1400" dirty="0" smtClean="0">
                <a:solidFill>
                  <a:srgbClr val="FF0000"/>
                </a:solidFill>
              </a:rPr>
              <a:t>:</a:t>
            </a:r>
            <a:r>
              <a:rPr lang="en-CA" sz="1400" dirty="0" smtClean="0">
                <a:solidFill>
                  <a:srgbClr val="0070C0"/>
                </a:solidFill>
              </a:rPr>
              <a:t> B is a very popular trait test promoted by Consulting Psychological Press (CPP) – in usage since 1958.</a:t>
            </a:r>
          </a:p>
          <a:p>
            <a:pPr lvl="0"/>
            <a:endParaRPr lang="en-IN" sz="800" dirty="0" smtClean="0"/>
          </a:p>
          <a:p>
            <a:r>
              <a:rPr lang="en-US" sz="1400" dirty="0" smtClean="0"/>
              <a:t>Offers – Insights into leadership/ managerial styles / interpersonal orientation of an individual</a:t>
            </a:r>
          </a:p>
          <a:p>
            <a:r>
              <a:rPr lang="en-US" sz="1400" dirty="0" smtClean="0"/>
              <a:t>Used for – Mid level Management position for recruitment / TNA/ Leadership skills building / teambuilding etc. </a:t>
            </a:r>
          </a:p>
          <a:p>
            <a:r>
              <a:rPr lang="en-US" sz="1400" dirty="0" smtClean="0"/>
              <a:t>Process – offline (available in English only)</a:t>
            </a:r>
          </a:p>
          <a:p>
            <a:endParaRPr lang="en-US" sz="1400" dirty="0" smtClean="0"/>
          </a:p>
          <a:p>
            <a:endParaRPr lang="en-US" dirty="0" smtClean="0"/>
          </a:p>
          <a:p>
            <a:endParaRPr lang="en-IN" dirty="0"/>
          </a:p>
        </p:txBody>
      </p:sp>
      <p:sp>
        <p:nvSpPr>
          <p:cNvPr id="17" name="Rounded Rectangle 16"/>
          <p:cNvSpPr/>
          <p:nvPr/>
        </p:nvSpPr>
        <p:spPr>
          <a:xfrm>
            <a:off x="228600" y="2667000"/>
            <a:ext cx="8686800" cy="1981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TextBox 18"/>
          <p:cNvSpPr txBox="1"/>
          <p:nvPr/>
        </p:nvSpPr>
        <p:spPr>
          <a:xfrm>
            <a:off x="381000" y="2667000"/>
            <a:ext cx="8305800" cy="2092881"/>
          </a:xfrm>
          <a:prstGeom prst="rect">
            <a:avLst/>
          </a:prstGeom>
          <a:noFill/>
        </p:spPr>
        <p:txBody>
          <a:bodyPr wrap="square" rtlCol="0">
            <a:spAutoFit/>
          </a:bodyPr>
          <a:lstStyle/>
          <a:p>
            <a:r>
              <a:rPr lang="en-CA" altLang="en-US" dirty="0" smtClean="0">
                <a:solidFill>
                  <a:srgbClr val="00B0F0"/>
                </a:solidFill>
              </a:rPr>
              <a:t>WPS : Work Personality Scale </a:t>
            </a:r>
          </a:p>
          <a:p>
            <a:pPr lvl="0"/>
            <a:r>
              <a:rPr lang="en-US" sz="1400" dirty="0" smtClean="0"/>
              <a:t>Indicates the scale of personal tendencies that an individual  reflects . Helps measure individual’s personality complex, so as to place /utilize in business &amp; industry</a:t>
            </a:r>
          </a:p>
          <a:p>
            <a:pPr lvl="0"/>
            <a:r>
              <a:rPr lang="en-CA" altLang="en-US" sz="1400" dirty="0" smtClean="0"/>
              <a:t>Offers – Insights into individual’s general adjustment pattern, his/her ability to adjust &amp; adopt to people and situations. Offers critical insights with respect to mental health, maturity, morality,  learning ability, sincerity etc.</a:t>
            </a:r>
          </a:p>
          <a:p>
            <a:r>
              <a:rPr lang="en-CA" altLang="en-US" sz="1400" dirty="0" smtClean="0"/>
              <a:t>Used for – Operator, clerical staff, sales/ retail sales representatives (people at the base of sales organization)</a:t>
            </a:r>
          </a:p>
          <a:p>
            <a:r>
              <a:rPr lang="en-CA" altLang="en-US" sz="1400" dirty="0" smtClean="0"/>
              <a:t>Excellent tool for blue collared workforce in manufacturing, service, retail, sales organization </a:t>
            </a:r>
          </a:p>
          <a:p>
            <a:r>
              <a:rPr lang="en-CA" altLang="en-US" sz="1400" dirty="0" smtClean="0"/>
              <a:t>Process -  offline </a:t>
            </a:r>
          </a:p>
          <a:p>
            <a:r>
              <a:rPr lang="en-CA" altLang="en-US" sz="1400" dirty="0" smtClean="0">
                <a:latin typeface="Arial Narrow" pitchFamily="34" charset="0"/>
              </a:rPr>
              <a:t> </a:t>
            </a:r>
            <a:endParaRPr lang="en-IN" sz="1400" dirty="0">
              <a:latin typeface="Arial Narrow" pitchFamily="34" charset="0"/>
            </a:endParaRPr>
          </a:p>
        </p:txBody>
      </p:sp>
      <p:sp>
        <p:nvSpPr>
          <p:cNvPr id="21" name="Rounded Rectangle 20"/>
          <p:cNvSpPr/>
          <p:nvPr/>
        </p:nvSpPr>
        <p:spPr>
          <a:xfrm>
            <a:off x="228600" y="4800600"/>
            <a:ext cx="8686800" cy="16002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TextBox 22"/>
          <p:cNvSpPr txBox="1"/>
          <p:nvPr/>
        </p:nvSpPr>
        <p:spPr>
          <a:xfrm>
            <a:off x="381000" y="4800600"/>
            <a:ext cx="8305800" cy="1692771"/>
          </a:xfrm>
          <a:prstGeom prst="rect">
            <a:avLst/>
          </a:prstGeom>
          <a:noFill/>
        </p:spPr>
        <p:txBody>
          <a:bodyPr wrap="square" rtlCol="0">
            <a:spAutoFit/>
          </a:bodyPr>
          <a:lstStyle/>
          <a:p>
            <a:r>
              <a:rPr lang="en-IN" altLang="en-US" sz="1600" dirty="0" smtClean="0">
                <a:solidFill>
                  <a:srgbClr val="FF0000"/>
                </a:solidFill>
              </a:rPr>
              <a:t>16 Personality Factors </a:t>
            </a:r>
            <a:r>
              <a:rPr lang="en-IN" altLang="en-US" sz="1400" dirty="0" smtClean="0"/>
              <a:t>: </a:t>
            </a:r>
          </a:p>
          <a:p>
            <a:r>
              <a:rPr lang="en-IN" altLang="en-US" sz="1400" dirty="0" smtClean="0"/>
              <a:t>Popular trait test – used extensively for recruitment / fitment assessment.</a:t>
            </a:r>
          </a:p>
          <a:p>
            <a:r>
              <a:rPr lang="en-IN" altLang="en-US" sz="1400" dirty="0" smtClean="0"/>
              <a:t>Offers –  Gives an insight on 16 personality traits of an individual like Emotional Stability, Vigilance, Dominance, Reasoning and so on.</a:t>
            </a:r>
          </a:p>
          <a:p>
            <a:r>
              <a:rPr lang="en-IN" altLang="en-US" sz="1400" dirty="0" smtClean="0"/>
              <a:t>Used for – Office administrative staff, operative staff .</a:t>
            </a:r>
          </a:p>
          <a:p>
            <a:r>
              <a:rPr lang="en-IN" altLang="en-US" sz="1400" dirty="0" smtClean="0"/>
              <a:t>Process -  off line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a:t>
            </a:r>
            <a:r>
              <a:rPr lang="en-CA" altLang="en-US" dirty="0" smtClean="0"/>
              <a:t>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2" name="Rounded Rectangle 11"/>
          <p:cNvSpPr/>
          <p:nvPr/>
        </p:nvSpPr>
        <p:spPr>
          <a:xfrm>
            <a:off x="152400" y="1143000"/>
            <a:ext cx="8839200" cy="1524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TextBox 15"/>
          <p:cNvSpPr txBox="1"/>
          <p:nvPr/>
        </p:nvSpPr>
        <p:spPr>
          <a:xfrm>
            <a:off x="381000" y="1143000"/>
            <a:ext cx="8458200" cy="1938992"/>
          </a:xfrm>
          <a:prstGeom prst="rect">
            <a:avLst/>
          </a:prstGeom>
          <a:noFill/>
        </p:spPr>
        <p:txBody>
          <a:bodyPr wrap="square" rtlCol="0">
            <a:spAutoFit/>
          </a:bodyPr>
          <a:lstStyle/>
          <a:p>
            <a:r>
              <a:rPr lang="en-CA" altLang="en-US" b="1" dirty="0" smtClean="0">
                <a:solidFill>
                  <a:srgbClr val="00B0F0"/>
                </a:solidFill>
                <a:latin typeface="Arial Narrow" pitchFamily="34" charset="0"/>
              </a:rPr>
              <a:t>MAP -  Multiple Assessment</a:t>
            </a:r>
          </a:p>
          <a:p>
            <a:endParaRPr lang="en-CA" altLang="en-US" sz="1400" dirty="0" smtClean="0">
              <a:solidFill>
                <a:srgbClr val="00B0F0"/>
              </a:solidFill>
              <a:latin typeface="Arial Narrow" pitchFamily="34" charset="0"/>
            </a:endParaRPr>
          </a:p>
          <a:p>
            <a:r>
              <a:rPr lang="en-CA" altLang="en-US" sz="1400" dirty="0" smtClean="0">
                <a:latin typeface="+mj-lt"/>
              </a:rPr>
              <a:t>Offers – Indian adaptation of 16pf, offers 20 dimensions suiting to Indian culture context. Mainly used for recruitment and development </a:t>
            </a:r>
          </a:p>
          <a:p>
            <a:r>
              <a:rPr lang="en-CA" altLang="en-US" sz="1400" dirty="0" smtClean="0">
                <a:latin typeface="+mj-lt"/>
              </a:rPr>
              <a:t>Used for – Clinical / Graduate Engineer Trainees, Management Trainees, Junior management positions</a:t>
            </a:r>
          </a:p>
          <a:p>
            <a:r>
              <a:rPr lang="en-CA" altLang="en-US" sz="1400" dirty="0" smtClean="0">
                <a:latin typeface="+mj-lt"/>
              </a:rPr>
              <a:t>Process -  off line.</a:t>
            </a:r>
          </a:p>
          <a:p>
            <a:r>
              <a:rPr lang="en-CA" altLang="en-US" sz="1400" dirty="0" smtClean="0">
                <a:latin typeface="Arial Narrow" pitchFamily="34" charset="0"/>
              </a:rPr>
              <a:t> </a:t>
            </a:r>
            <a:r>
              <a:rPr lang="en-US" sz="1400" dirty="0" smtClean="0">
                <a:latin typeface="Arial Narrow" pitchFamily="34" charset="0"/>
              </a:rPr>
              <a:t> </a:t>
            </a:r>
            <a:endParaRPr lang="en-IN" sz="1400" dirty="0" smtClean="0">
              <a:latin typeface="Arial Narrow" pitchFamily="34" charset="0"/>
            </a:endParaRPr>
          </a:p>
          <a:p>
            <a:endParaRPr lang="en-IN" dirty="0"/>
          </a:p>
        </p:txBody>
      </p:sp>
      <p:sp>
        <p:nvSpPr>
          <p:cNvPr id="17" name="Rounded Rectangle 16"/>
          <p:cNvSpPr/>
          <p:nvPr/>
        </p:nvSpPr>
        <p:spPr>
          <a:xfrm>
            <a:off x="152400" y="2819400"/>
            <a:ext cx="8839200" cy="19050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TextBox 17"/>
          <p:cNvSpPr txBox="1"/>
          <p:nvPr/>
        </p:nvSpPr>
        <p:spPr>
          <a:xfrm>
            <a:off x="304800" y="2895600"/>
            <a:ext cx="8534400" cy="2092881"/>
          </a:xfrm>
          <a:prstGeom prst="rect">
            <a:avLst/>
          </a:prstGeom>
          <a:noFill/>
        </p:spPr>
        <p:txBody>
          <a:bodyPr wrap="square" rtlCol="0">
            <a:spAutoFit/>
          </a:bodyPr>
          <a:lstStyle/>
          <a:p>
            <a:r>
              <a:rPr lang="en-US" b="1" dirty="0" smtClean="0">
                <a:solidFill>
                  <a:srgbClr val="FF0000"/>
                </a:solidFill>
                <a:latin typeface="Arial Narrow" pitchFamily="34" charset="0"/>
              </a:rPr>
              <a:t>Sales Role Fitness </a:t>
            </a:r>
          </a:p>
          <a:p>
            <a:pPr lvl="0"/>
            <a:r>
              <a:rPr lang="en-US" altLang="en-US" sz="1400" dirty="0" smtClean="0">
                <a:latin typeface="+mj-lt"/>
              </a:rPr>
              <a:t>Offers – </a:t>
            </a:r>
            <a:r>
              <a:rPr lang="en-IN" altLang="en-US" sz="1400" dirty="0" smtClean="0">
                <a:latin typeface="+mj-lt"/>
              </a:rPr>
              <a:t>fitment in sales role / likely gaps in performing in the sales role / productive sales performance. Predicts success in sales role by measuring </a:t>
            </a:r>
            <a:r>
              <a:rPr lang="en-US" altLang="en-US" sz="1400" dirty="0" smtClean="0">
                <a:latin typeface="+mj-lt"/>
              </a:rPr>
              <a:t> Sales Aptitude. Effectively predicts major concerns that need attention in the present sales role. </a:t>
            </a:r>
          </a:p>
          <a:p>
            <a:r>
              <a:rPr lang="en-US" altLang="en-US" sz="1400" dirty="0" smtClean="0">
                <a:latin typeface="+mj-lt"/>
              </a:rPr>
              <a:t>Used for – Sales professionals like sales representatives, Medical representatives, Front end sales staff, retail sales  force etc.  An excellent way to ensure that sales recruitment / potential assessment is accurate and return on sales expenses is guaranteed  with right selection / placement </a:t>
            </a:r>
          </a:p>
          <a:p>
            <a:r>
              <a:rPr lang="en-US" altLang="en-US" sz="1400" dirty="0" smtClean="0">
                <a:latin typeface="+mj-lt"/>
              </a:rPr>
              <a:t>Process -  off line </a:t>
            </a:r>
          </a:p>
          <a:p>
            <a:endParaRPr lang="en-IN" sz="1400" dirty="0"/>
          </a:p>
        </p:txBody>
      </p:sp>
      <p:sp>
        <p:nvSpPr>
          <p:cNvPr id="20" name="Rounded Rectangle 19"/>
          <p:cNvSpPr/>
          <p:nvPr/>
        </p:nvSpPr>
        <p:spPr>
          <a:xfrm>
            <a:off x="152400" y="4876800"/>
            <a:ext cx="8839200" cy="1524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TextBox 20"/>
          <p:cNvSpPr txBox="1"/>
          <p:nvPr/>
        </p:nvSpPr>
        <p:spPr>
          <a:xfrm>
            <a:off x="304800" y="4876800"/>
            <a:ext cx="7848600" cy="1785104"/>
          </a:xfrm>
          <a:prstGeom prst="rect">
            <a:avLst/>
          </a:prstGeom>
          <a:noFill/>
        </p:spPr>
        <p:txBody>
          <a:bodyPr wrap="square" rtlCol="0">
            <a:spAutoFit/>
          </a:bodyPr>
          <a:lstStyle/>
          <a:p>
            <a:r>
              <a:rPr lang="en-US" b="1" dirty="0" smtClean="0">
                <a:solidFill>
                  <a:srgbClr val="00B0F0"/>
                </a:solidFill>
                <a:latin typeface="Arial Narrow" pitchFamily="34" charset="0"/>
              </a:rPr>
              <a:t>FLAG – 16</a:t>
            </a:r>
          </a:p>
          <a:p>
            <a:r>
              <a:rPr lang="en-US" altLang="en-US" sz="1400" dirty="0" smtClean="0">
                <a:latin typeface="+mj-lt"/>
              </a:rPr>
              <a:t>Offers – </a:t>
            </a:r>
            <a:r>
              <a:rPr lang="en-IN" altLang="en-US" sz="1400" dirty="0" smtClean="0">
                <a:latin typeface="+mj-lt"/>
              </a:rPr>
              <a:t>Offers quick dependable insights during assessment of talents for higher roles internally </a:t>
            </a:r>
            <a:r>
              <a:rPr lang="en-IN" altLang="en-US" sz="1400" dirty="0" err="1" smtClean="0">
                <a:latin typeface="+mj-lt"/>
              </a:rPr>
              <a:t>eg</a:t>
            </a:r>
            <a:r>
              <a:rPr lang="en-IN" altLang="en-US" sz="1400" dirty="0" smtClean="0">
                <a:latin typeface="+mj-lt"/>
              </a:rPr>
              <a:t>. Appointing first time executives / team leaders </a:t>
            </a:r>
          </a:p>
          <a:p>
            <a:pPr lvl="0"/>
            <a:r>
              <a:rPr lang="en-US" altLang="en-US" sz="1400" dirty="0" smtClean="0">
                <a:latin typeface="+mj-lt"/>
              </a:rPr>
              <a:t>Used for - </a:t>
            </a:r>
            <a:r>
              <a:rPr lang="en-IN" altLang="en-US" sz="1400" dirty="0" smtClean="0">
                <a:latin typeface="+mj-lt"/>
              </a:rPr>
              <a:t>recruitment of Engineers, fresh graduates, fresh professionals getting in the world of work to gauge cultural integration abilities of the individual.</a:t>
            </a:r>
            <a:endParaRPr lang="en-US" altLang="en-US" sz="1400" dirty="0" smtClean="0">
              <a:latin typeface="+mj-lt"/>
            </a:endParaRPr>
          </a:p>
          <a:p>
            <a:pPr lvl="0"/>
            <a:r>
              <a:rPr lang="en-US" altLang="en-US" sz="1400" dirty="0" smtClean="0">
                <a:latin typeface="+mj-lt"/>
              </a:rPr>
              <a:t>Process </a:t>
            </a:r>
            <a:r>
              <a:rPr lang="en-US" altLang="en-US" sz="1400" smtClean="0">
                <a:latin typeface="+mj-lt"/>
              </a:rPr>
              <a:t>– Offline</a:t>
            </a:r>
            <a:endParaRPr lang="en-IN" sz="1400" dirty="0" smtClean="0">
              <a:latin typeface="Arial Narrow" pitchFamily="34" charset="0"/>
            </a:endParaRPr>
          </a:p>
          <a:p>
            <a:pPr lvl="0"/>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a:t>
            </a:r>
            <a:r>
              <a:rPr lang="en-CA" altLang="en-US" dirty="0" smtClean="0"/>
              <a:t>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2" name="Rounded Rectangle 11"/>
          <p:cNvSpPr/>
          <p:nvPr/>
        </p:nvSpPr>
        <p:spPr>
          <a:xfrm>
            <a:off x="152400" y="1066800"/>
            <a:ext cx="8839200" cy="5181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p:cNvSpPr txBox="1"/>
          <p:nvPr/>
        </p:nvSpPr>
        <p:spPr>
          <a:xfrm>
            <a:off x="228600" y="3048000"/>
            <a:ext cx="8686800" cy="3477875"/>
          </a:xfrm>
          <a:prstGeom prst="rect">
            <a:avLst/>
          </a:prstGeom>
          <a:noFill/>
        </p:spPr>
        <p:txBody>
          <a:bodyPr wrap="square" rtlCol="0">
            <a:spAutoFit/>
          </a:bodyPr>
          <a:lstStyle/>
          <a:p>
            <a:r>
              <a:rPr lang="en-CA" altLang="en-US" b="1" dirty="0" smtClean="0">
                <a:solidFill>
                  <a:srgbClr val="00B0F0"/>
                </a:solidFill>
                <a:latin typeface="Arial Narrow" pitchFamily="34" charset="0"/>
              </a:rPr>
              <a:t>Assessment of Multiple Aptitudes &amp; IQ testing for staff / operative group / non management position holders </a:t>
            </a:r>
          </a:p>
          <a:p>
            <a:endParaRPr lang="en-CA" altLang="en-US" sz="800" b="1" dirty="0" smtClean="0">
              <a:latin typeface="Arial Narrow" pitchFamily="34" charset="0"/>
            </a:endParaRPr>
          </a:p>
          <a:p>
            <a:pPr lvl="0">
              <a:buFont typeface="Wingdings" pitchFamily="2" charset="2"/>
              <a:buChar char="Ø"/>
            </a:pPr>
            <a:r>
              <a:rPr lang="en-CA" sz="1400" dirty="0" smtClean="0">
                <a:latin typeface="+mj-lt"/>
              </a:rPr>
              <a:t>Differential aptitudes – numerical, verbal, spatial, mechanical, clerical, psychomotor, closure etc. are important in operating roles in manufacturing set up </a:t>
            </a:r>
          </a:p>
          <a:p>
            <a:pPr lvl="0"/>
            <a:endParaRPr lang="en-CA" sz="700" dirty="0" smtClean="0">
              <a:latin typeface="+mj-lt"/>
            </a:endParaRPr>
          </a:p>
          <a:p>
            <a:pPr>
              <a:buFont typeface="Wingdings" pitchFamily="2" charset="2"/>
              <a:buChar char="Ø"/>
            </a:pPr>
            <a:r>
              <a:rPr lang="en-CA" sz="1400" dirty="0" smtClean="0">
                <a:latin typeface="+mj-lt"/>
              </a:rPr>
              <a:t>The aptitude tests define proficiency for each skill set and gaps that need to be bridged. These multiple aptitudes ensure intake of skilled and potentially groom able employees. Hence help avoid all frustrations for discovering incompetence and forced exit with in a year’s time </a:t>
            </a:r>
            <a:endParaRPr lang="en-US" sz="1400" dirty="0" smtClean="0">
              <a:latin typeface="+mj-lt"/>
            </a:endParaRPr>
          </a:p>
          <a:p>
            <a:pPr lvl="0"/>
            <a:endParaRPr lang="en-CA" sz="1000" dirty="0" smtClean="0">
              <a:latin typeface="+mj-lt"/>
            </a:endParaRPr>
          </a:p>
          <a:p>
            <a:pPr lvl="0">
              <a:buFont typeface="Wingdings" pitchFamily="2" charset="2"/>
              <a:buChar char="Ø"/>
            </a:pPr>
            <a:r>
              <a:rPr lang="en-CA" sz="1400" dirty="0" smtClean="0">
                <a:latin typeface="+mj-lt"/>
              </a:rPr>
              <a:t>Paper pencil version available. Time bound tests ensure proficiency of high order </a:t>
            </a:r>
          </a:p>
          <a:p>
            <a:pPr lvl="0"/>
            <a:endParaRPr lang="en-US" sz="900" dirty="0" smtClean="0">
              <a:latin typeface="+mj-lt"/>
            </a:endParaRPr>
          </a:p>
          <a:p>
            <a:pPr lvl="0">
              <a:buFont typeface="Wingdings" pitchFamily="2" charset="2"/>
              <a:buChar char="Ø"/>
            </a:pPr>
            <a:r>
              <a:rPr lang="en-US" sz="1400" dirty="0" smtClean="0">
                <a:latin typeface="+mj-lt"/>
              </a:rPr>
              <a:t>We are trained and have demonstrated high level of proficiency in interpretation and advise Multiple aptitudes &amp; IQ testing </a:t>
            </a:r>
          </a:p>
          <a:p>
            <a:pPr lvl="0"/>
            <a:r>
              <a:rPr lang="en-US" sz="1400" dirty="0" smtClean="0">
                <a:latin typeface="+mj-lt"/>
              </a:rPr>
              <a:t> </a:t>
            </a:r>
          </a:p>
          <a:p>
            <a:r>
              <a:rPr lang="en-CA" altLang="en-US" b="1" dirty="0" smtClean="0">
                <a:latin typeface="Arial Narrow" pitchFamily="34" charset="0"/>
              </a:rPr>
              <a:t> </a:t>
            </a:r>
            <a:endParaRPr lang="en-IN" b="1" dirty="0">
              <a:latin typeface="Arial Narrow" pitchFamily="34" charset="0"/>
            </a:endParaRPr>
          </a:p>
        </p:txBody>
      </p:sp>
      <p:sp>
        <p:nvSpPr>
          <p:cNvPr id="8" name="TextBox 7"/>
          <p:cNvSpPr txBox="1"/>
          <p:nvPr/>
        </p:nvSpPr>
        <p:spPr>
          <a:xfrm>
            <a:off x="381000" y="1352252"/>
            <a:ext cx="8305800" cy="2000548"/>
          </a:xfrm>
          <a:prstGeom prst="rect">
            <a:avLst/>
          </a:prstGeom>
          <a:noFill/>
        </p:spPr>
        <p:txBody>
          <a:bodyPr wrap="square" rtlCol="0">
            <a:spAutoFit/>
          </a:bodyPr>
          <a:lstStyle/>
          <a:p>
            <a:r>
              <a:rPr lang="en-CA" b="1" dirty="0" smtClean="0">
                <a:solidFill>
                  <a:srgbClr val="0070C0"/>
                </a:solidFill>
              </a:rPr>
              <a:t>FinxS Reasoning Analysis for Management / Critical People / Critical position holder’s Assessment : </a:t>
            </a:r>
          </a:p>
          <a:p>
            <a:pPr>
              <a:buFont typeface="Wingdings" pitchFamily="2" charset="2"/>
              <a:buChar char="Ø"/>
            </a:pPr>
            <a:r>
              <a:rPr lang="en-CA" sz="1400" dirty="0" smtClean="0"/>
              <a:t> A set of psychological tests designed to measure the individual’s reasoning skills</a:t>
            </a:r>
          </a:p>
          <a:p>
            <a:pPr>
              <a:buFont typeface="Wingdings" pitchFamily="2" charset="2"/>
              <a:buChar char="Ø"/>
            </a:pPr>
            <a:r>
              <a:rPr lang="en-CA" sz="1400" dirty="0" smtClean="0"/>
              <a:t> Typically used  for measuring a person’s future development potential , internal transfers &amp; recruitment</a:t>
            </a:r>
          </a:p>
          <a:p>
            <a:pPr>
              <a:buFont typeface="Wingdings" pitchFamily="2" charset="2"/>
              <a:buChar char="Ø"/>
            </a:pPr>
            <a:r>
              <a:rPr lang="en-CA" sz="1400" dirty="0" smtClean="0"/>
              <a:t>  Excellent  interpretation and information about person’s ability for critical thinking, creative problem solving , collecting, analysing and synthesising abilities for decision making </a:t>
            </a:r>
          </a:p>
          <a:p>
            <a:r>
              <a:rPr lang="en-CA" sz="1400" dirty="0" smtClean="0"/>
              <a:t> </a:t>
            </a:r>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0" y="5943600"/>
          <a:ext cx="9144000" cy="53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7010400" y="5867400"/>
            <a:ext cx="1905000" cy="461665"/>
          </a:xfrm>
          <a:prstGeom prst="rect">
            <a:avLst/>
          </a:prstGeom>
          <a:noFill/>
        </p:spPr>
        <p:txBody>
          <a:bodyPr wrap="square" rtlCol="0">
            <a:spAutoFit/>
          </a:bodyPr>
          <a:lstStyle/>
          <a:p>
            <a:pPr algn="ctr"/>
            <a:r>
              <a:rPr lang="en-US" sz="2400" dirty="0" smtClean="0"/>
              <a:t>ETHICAL</a:t>
            </a:r>
            <a:endParaRPr lang="en-IN" sz="2400" dirty="0"/>
          </a:p>
        </p:txBody>
      </p:sp>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a:t>
            </a:r>
            <a:r>
              <a:rPr lang="en-CA" altLang="en-US" smtClean="0">
                <a:solidFill>
                  <a:schemeClr val="accent1">
                    <a:lumMod val="50000"/>
                  </a:schemeClr>
                </a:solidFill>
              </a:rPr>
              <a:t>@ </a:t>
            </a:r>
            <a:r>
              <a:rPr lang="en-CA" altLang="en-US" smtClean="0">
                <a:solidFill>
                  <a:schemeClr val="accent1">
                    <a:lumMod val="50000"/>
                  </a:schemeClr>
                </a:solidFill>
                <a:hlinkClick r:id="rId7"/>
              </a:rPr>
              <a:t>info@thementors-trainers.com</a:t>
            </a:r>
            <a:r>
              <a:rPr lang="en-CA" altLang="en-US" smtClean="0"/>
              <a:t> </a:t>
            </a:r>
            <a:r>
              <a:rPr lang="en-CA" altLang="en-US" dirty="0" smtClean="0">
                <a:solidFill>
                  <a:schemeClr val="accent1">
                    <a:lumMod val="50000"/>
                  </a:schemeClr>
                </a:solidFill>
              </a:rPr>
              <a:t>visit us @ </a:t>
            </a:r>
            <a:r>
              <a:rPr lang="en-CA" altLang="en-US" dirty="0" smtClean="0">
                <a:hlinkClick r:id="rId8"/>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9" cstate="print"/>
          <a:srcRect/>
          <a:stretch>
            <a:fillRect/>
          </a:stretch>
        </p:blipFill>
        <p:spPr bwMode="auto">
          <a:xfrm>
            <a:off x="8296275" y="0"/>
            <a:ext cx="847725" cy="1066800"/>
          </a:xfrm>
          <a:prstGeom prst="rect">
            <a:avLst/>
          </a:prstGeom>
          <a:noFill/>
          <a:ln w="9525">
            <a:noFill/>
            <a:miter lim="800000"/>
            <a:headEnd/>
            <a:tailEnd/>
          </a:ln>
        </p:spPr>
      </p:pic>
      <p:sp>
        <p:nvSpPr>
          <p:cNvPr id="12" name="TextBox 11"/>
          <p:cNvSpPr txBox="1"/>
          <p:nvPr/>
        </p:nvSpPr>
        <p:spPr>
          <a:xfrm>
            <a:off x="228600" y="1447800"/>
            <a:ext cx="8915400" cy="4524315"/>
          </a:xfrm>
          <a:prstGeom prst="rect">
            <a:avLst/>
          </a:prstGeom>
          <a:noFill/>
        </p:spPr>
        <p:txBody>
          <a:bodyPr wrap="square" rtlCol="0">
            <a:spAutoFit/>
          </a:bodyPr>
          <a:lstStyle/>
          <a:p>
            <a:r>
              <a:rPr lang="en-IN" b="1" dirty="0" smtClean="0">
                <a:solidFill>
                  <a:srgbClr val="00B0F0"/>
                </a:solidFill>
                <a:latin typeface="Arial Narrow" pitchFamily="34" charset="0"/>
              </a:rPr>
              <a:t>We are assessment and profiling experts, having more than a decade's track</a:t>
            </a:r>
          </a:p>
          <a:p>
            <a:r>
              <a:rPr lang="en-IN" b="1" dirty="0" smtClean="0">
                <a:solidFill>
                  <a:srgbClr val="00B0F0"/>
                </a:solidFill>
                <a:latin typeface="Arial Narrow" pitchFamily="34" charset="0"/>
              </a:rPr>
              <a:t>record in assessments and profiling solutions. We have …</a:t>
            </a:r>
          </a:p>
          <a:p>
            <a:pPr>
              <a:buFont typeface="Wingdings" pitchFamily="2" charset="2"/>
              <a:buChar char="ü"/>
            </a:pPr>
            <a:r>
              <a:rPr lang="en-IN" sz="1400" dirty="0" smtClean="0">
                <a:latin typeface="Arial Narrow" pitchFamily="34" charset="0"/>
              </a:rPr>
              <a:t> Profiled more than 3000 candidates for pre hiring / recruitment fitment ‐ Have partnered with Green field companies for profiling solutions at senior, middle and junior management cadre, profiling for role fitment for cross section of industries and functions encompassing sales, operations, manufacturing, customer services and after sales</a:t>
            </a:r>
          </a:p>
          <a:p>
            <a:pPr>
              <a:buFont typeface="Wingdings" pitchFamily="2" charset="2"/>
              <a:buChar char="ü"/>
            </a:pPr>
            <a:r>
              <a:rPr lang="en-IN" sz="1400" dirty="0" smtClean="0">
                <a:latin typeface="Arial Narrow" pitchFamily="34" charset="0"/>
              </a:rPr>
              <a:t> Profiled more than 2000 operative level candidates as pre recruitment fitment scan (for green field projects) / regularisation of contract workers. while taking them on company's roll, served clients with selecting shop floor teammates with positive behavioural orientation and weeding out prospects with tendencies like socio pathology, low mental health, low</a:t>
            </a:r>
          </a:p>
          <a:p>
            <a:r>
              <a:rPr lang="en-IN" sz="1400" dirty="0" smtClean="0">
                <a:latin typeface="Arial Narrow" pitchFamily="34" charset="0"/>
              </a:rPr>
              <a:t>maturity, learning disability / low IQ etc.</a:t>
            </a:r>
          </a:p>
          <a:p>
            <a:pPr>
              <a:buFont typeface="Wingdings" pitchFamily="2" charset="2"/>
              <a:buChar char="ü"/>
            </a:pPr>
            <a:r>
              <a:rPr lang="en-IN" sz="1400" dirty="0" smtClean="0">
                <a:latin typeface="Arial Narrow" pitchFamily="34" charset="0"/>
              </a:rPr>
              <a:t>Profiled more than 2500 professionals through assessment /development </a:t>
            </a:r>
            <a:r>
              <a:rPr lang="en-IN" sz="1400" dirty="0" err="1" smtClean="0">
                <a:latin typeface="Arial Narrow" pitchFamily="34" charset="0"/>
              </a:rPr>
              <a:t>center</a:t>
            </a:r>
            <a:endParaRPr lang="en-IN" sz="1400" dirty="0" smtClean="0">
              <a:latin typeface="Arial Narrow" pitchFamily="34" charset="0"/>
            </a:endParaRPr>
          </a:p>
          <a:p>
            <a:pPr>
              <a:buFont typeface="Wingdings" pitchFamily="2" charset="2"/>
              <a:buChar char="ü"/>
            </a:pPr>
            <a:r>
              <a:rPr lang="en-IN" sz="1400" dirty="0" smtClean="0">
                <a:latin typeface="Arial Narrow" pitchFamily="34" charset="0"/>
              </a:rPr>
              <a:t>Facilitated Sales Fitness Scan for recruitment / promotion / performance gap &amp; similar HR decisions in sales function</a:t>
            </a:r>
          </a:p>
          <a:p>
            <a:r>
              <a:rPr lang="en-IN" sz="1400" dirty="0" smtClean="0">
                <a:latin typeface="Arial Narrow" pitchFamily="34" charset="0"/>
              </a:rPr>
              <a:t>Provided Assessment solutions for Leadership profiling, identifying </a:t>
            </a:r>
            <a:r>
              <a:rPr lang="en-IN" sz="1400" dirty="0" err="1" smtClean="0">
                <a:latin typeface="Arial Narrow" pitchFamily="34" charset="0"/>
              </a:rPr>
              <a:t>HiPo</a:t>
            </a:r>
            <a:r>
              <a:rPr lang="en-IN" sz="1400" dirty="0" smtClean="0">
                <a:latin typeface="Arial Narrow" pitchFamily="34" charset="0"/>
              </a:rPr>
              <a:t> and building talent ladder</a:t>
            </a:r>
          </a:p>
          <a:p>
            <a:pPr>
              <a:buFont typeface="Wingdings" pitchFamily="2" charset="2"/>
              <a:buChar char="ü"/>
            </a:pPr>
            <a:r>
              <a:rPr lang="en-IN" sz="1400" dirty="0" smtClean="0">
                <a:latin typeface="Arial Narrow" pitchFamily="34" charset="0"/>
              </a:rPr>
              <a:t>Offered Fitment scan at entry level for Graduate Engineer Trainees / Management Trainees enabling effective utilisation of budding talents, placements suiting their creative abilities, leading to their retention &amp;</a:t>
            </a:r>
          </a:p>
          <a:p>
            <a:r>
              <a:rPr lang="en-IN" sz="1400" dirty="0" smtClean="0">
                <a:latin typeface="Arial Narrow" pitchFamily="34" charset="0"/>
              </a:rPr>
              <a:t>enhanced productivity.</a:t>
            </a:r>
          </a:p>
          <a:p>
            <a:endParaRPr lang="en-US" sz="1400" dirty="0" smtClean="0">
              <a:latin typeface="Arial Narrow" pitchFamily="34" charset="0"/>
            </a:endParaRPr>
          </a:p>
          <a:p>
            <a:endParaRPr lang="en-US" sz="1400" dirty="0" smtClean="0">
              <a:latin typeface="Arial Narrow" pitchFamily="34" charset="0"/>
            </a:endParaRPr>
          </a:p>
          <a:p>
            <a:r>
              <a:rPr lang="en-IN" sz="1400" i="1" dirty="0" smtClean="0">
                <a:latin typeface="Arial Narrow" pitchFamily="34" charset="0"/>
              </a:rPr>
              <a:t>Our endeavour is to enable our clients making more effective HR decisions – Recruitment, Profiling, Leadership Assessment, Potential Assessment, Developmental Gaps Analysis etc. using these psychometric tools. </a:t>
            </a:r>
          </a:p>
          <a:p>
            <a:endParaRPr lang="en-US" sz="1400" dirty="0" smtClean="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3"/>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15" name="Picture 14" descr="mentors New logo without name.jpg"/>
          <p:cNvPicPr>
            <a:picLocks noChangeAspect="1"/>
          </p:cNvPicPr>
          <p:nvPr/>
        </p:nvPicPr>
        <p:blipFill>
          <a:blip r:embed="rId4"/>
          <a:stretch>
            <a:fillRect/>
          </a:stretch>
        </p:blipFill>
        <p:spPr>
          <a:xfrm>
            <a:off x="8229600" y="0"/>
            <a:ext cx="691896" cy="1368552"/>
          </a:xfrm>
          <a:prstGeom prst="rect">
            <a:avLst/>
          </a:prstGeom>
        </p:spPr>
      </p:pic>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TextBox 5"/>
          <p:cNvSpPr txBox="1"/>
          <p:nvPr/>
        </p:nvSpPr>
        <p:spPr>
          <a:xfrm>
            <a:off x="762000" y="1295400"/>
            <a:ext cx="7924800" cy="523220"/>
          </a:xfrm>
          <a:prstGeom prst="rect">
            <a:avLst/>
          </a:prstGeom>
          <a:noFill/>
        </p:spPr>
        <p:txBody>
          <a:bodyPr wrap="square" rtlCol="0">
            <a:spAutoFit/>
          </a:bodyPr>
          <a:lstStyle/>
          <a:p>
            <a:pPr algn="ctr"/>
            <a:r>
              <a:rPr lang="en-IN" sz="2800" b="1" dirty="0" smtClean="0">
                <a:solidFill>
                  <a:srgbClr val="992366"/>
                </a:solidFill>
                <a:latin typeface="Arial Narrow" pitchFamily="34" charset="0"/>
              </a:rPr>
              <a:t>Psychometric Assessments : Basics </a:t>
            </a:r>
            <a:endParaRPr lang="en-US" sz="2800" b="1" dirty="0">
              <a:solidFill>
                <a:srgbClr val="992366"/>
              </a:solidFill>
              <a:latin typeface="Arial Narrow" pitchFamily="34" charset="0"/>
            </a:endParaRPr>
          </a:p>
        </p:txBody>
      </p:sp>
      <p:sp>
        <p:nvSpPr>
          <p:cNvPr id="17410"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2"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4"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 name="TextBox 11"/>
          <p:cNvSpPr txBox="1"/>
          <p:nvPr/>
        </p:nvSpPr>
        <p:spPr>
          <a:xfrm>
            <a:off x="228600" y="2209800"/>
            <a:ext cx="8610600" cy="3908762"/>
          </a:xfrm>
          <a:prstGeom prst="rect">
            <a:avLst/>
          </a:prstGeom>
          <a:noFill/>
        </p:spPr>
        <p:txBody>
          <a:bodyPr wrap="square" rtlCol="0">
            <a:spAutoFit/>
          </a:bodyPr>
          <a:lstStyle/>
          <a:p>
            <a:pPr algn="ctr"/>
            <a:r>
              <a:rPr lang="en-IN" sz="2400" b="1" dirty="0" smtClean="0">
                <a:latin typeface="Arial Narrow" pitchFamily="34" charset="0"/>
              </a:rPr>
              <a:t>Presented by : </a:t>
            </a:r>
          </a:p>
          <a:p>
            <a:pPr algn="ctr"/>
            <a:r>
              <a:rPr lang="en-IN" sz="2800" b="1" dirty="0" smtClean="0">
                <a:solidFill>
                  <a:srgbClr val="0070C0"/>
                </a:solidFill>
                <a:latin typeface="Arial Narrow" pitchFamily="34" charset="0"/>
              </a:rPr>
              <a:t>Nanda Dave </a:t>
            </a:r>
          </a:p>
          <a:p>
            <a:pPr algn="ctr"/>
            <a:r>
              <a:rPr lang="en-IN" sz="2800" b="1" dirty="0" smtClean="0">
                <a:solidFill>
                  <a:srgbClr val="0070C0"/>
                </a:solidFill>
                <a:latin typeface="Arial Narrow" pitchFamily="34" charset="0"/>
              </a:rPr>
              <a:t>Director, The Mentors &amp; Enablers </a:t>
            </a:r>
          </a:p>
          <a:p>
            <a:pPr algn="ctr"/>
            <a:endParaRPr lang="en-IN" sz="2400" dirty="0" smtClean="0">
              <a:latin typeface="Arial Narrow" pitchFamily="34" charset="0"/>
            </a:endParaRPr>
          </a:p>
          <a:p>
            <a:pPr algn="ctr"/>
            <a:r>
              <a:rPr lang="en-IN" sz="2400" dirty="0" smtClean="0">
                <a:latin typeface="Arial Narrow" pitchFamily="34" charset="0"/>
              </a:rPr>
              <a:t>Experts in </a:t>
            </a:r>
          </a:p>
          <a:p>
            <a:pPr algn="ctr"/>
            <a:r>
              <a:rPr lang="en-IN" sz="2400" dirty="0" smtClean="0">
                <a:latin typeface="Arial Narrow" pitchFamily="34" charset="0"/>
              </a:rPr>
              <a:t>Psychometric Assessments</a:t>
            </a:r>
          </a:p>
          <a:p>
            <a:pPr algn="ctr"/>
            <a:r>
              <a:rPr lang="en-IN" sz="2400" dirty="0" smtClean="0">
                <a:latin typeface="Arial Narrow" pitchFamily="34" charset="0"/>
              </a:rPr>
              <a:t>Competency Mapping &amp; Assessments through End to end  </a:t>
            </a:r>
          </a:p>
          <a:p>
            <a:pPr algn="ctr"/>
            <a:r>
              <a:rPr lang="en-IN" sz="2400" dirty="0" smtClean="0">
                <a:latin typeface="Arial Narrow" pitchFamily="34" charset="0"/>
              </a:rPr>
              <a:t>Assessment / Development Centre  (AC / DC), </a:t>
            </a:r>
          </a:p>
          <a:p>
            <a:pPr algn="ctr"/>
            <a:r>
              <a:rPr lang="en-IN" sz="2400" dirty="0" smtClean="0">
                <a:latin typeface="Arial Narrow" pitchFamily="34" charset="0"/>
              </a:rPr>
              <a:t>Post assessment feedback,  facilitating IDPs</a:t>
            </a:r>
          </a:p>
          <a:p>
            <a:pPr algn="ctr"/>
            <a:r>
              <a:rPr lang="en-IN" sz="2400" dirty="0" smtClean="0">
                <a:latin typeface="Arial Narrow" pitchFamily="34" charset="0"/>
              </a:rPr>
              <a:t>Facilitating Competency Enhancement &amp; Leadership Skills Building Training </a:t>
            </a:r>
            <a:endParaRPr lang="en-US" sz="2400" dirty="0">
              <a:latin typeface="Arial Narrow" pitchFamily="34" charset="0"/>
            </a:endParaRPr>
          </a:p>
        </p:txBody>
      </p:sp>
      <p:pic>
        <p:nvPicPr>
          <p:cNvPr id="13314" name="Picture 2" descr="Image result for psychometric assessment"/>
          <p:cNvPicPr>
            <a:picLocks noChangeAspect="1" noChangeArrowheads="1"/>
          </p:cNvPicPr>
          <p:nvPr/>
        </p:nvPicPr>
        <p:blipFill>
          <a:blip r:embed="rId5"/>
          <a:srcRect/>
          <a:stretch>
            <a:fillRect/>
          </a:stretch>
        </p:blipFill>
        <p:spPr bwMode="auto">
          <a:xfrm>
            <a:off x="0" y="0"/>
            <a:ext cx="1295400" cy="1295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2"/>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4" name="Picture 3" descr="mentors New logo without name.jpg"/>
          <p:cNvPicPr>
            <a:picLocks noChangeAspect="1"/>
          </p:cNvPicPr>
          <p:nvPr/>
        </p:nvPicPr>
        <p:blipFill>
          <a:blip r:embed="rId3"/>
          <a:stretch>
            <a:fillRect/>
          </a:stretch>
        </p:blipFill>
        <p:spPr>
          <a:xfrm>
            <a:off x="8229600" y="0"/>
            <a:ext cx="691896" cy="1368552"/>
          </a:xfrm>
          <a:prstGeom prst="rect">
            <a:avLst/>
          </a:prstGeom>
        </p:spPr>
      </p:pic>
      <p:sp>
        <p:nvSpPr>
          <p:cNvPr id="5" name="TextBox 4"/>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2" descr="Image result for psychometric assessment"/>
          <p:cNvPicPr>
            <a:picLocks noChangeAspect="1" noChangeArrowheads="1"/>
          </p:cNvPicPr>
          <p:nvPr/>
        </p:nvPicPr>
        <p:blipFill>
          <a:blip r:embed="rId4"/>
          <a:srcRect/>
          <a:stretch>
            <a:fillRect/>
          </a:stretch>
        </p:blipFill>
        <p:spPr bwMode="auto">
          <a:xfrm>
            <a:off x="0" y="0"/>
            <a:ext cx="1295400" cy="1295400"/>
          </a:xfrm>
          <a:prstGeom prst="rect">
            <a:avLst/>
          </a:prstGeom>
          <a:noFill/>
        </p:spPr>
      </p:pic>
      <p:sp>
        <p:nvSpPr>
          <p:cNvPr id="10" name="TextBox 9"/>
          <p:cNvSpPr txBox="1"/>
          <p:nvPr/>
        </p:nvSpPr>
        <p:spPr>
          <a:xfrm>
            <a:off x="228600" y="5334000"/>
            <a:ext cx="8610600" cy="830997"/>
          </a:xfrm>
          <a:prstGeom prst="rect">
            <a:avLst/>
          </a:prstGeom>
          <a:solidFill>
            <a:schemeClr val="accent5">
              <a:lumMod val="40000"/>
              <a:lumOff val="60000"/>
            </a:schemeClr>
          </a:solidFill>
        </p:spPr>
        <p:txBody>
          <a:bodyPr wrap="square" rtlCol="0">
            <a:spAutoFit/>
          </a:bodyPr>
          <a:lstStyle/>
          <a:p>
            <a:r>
              <a:rPr lang="en-IN" sz="2400" dirty="0" smtClean="0">
                <a:solidFill>
                  <a:srgbClr val="C00000"/>
                </a:solidFill>
                <a:latin typeface="Arial Narrow" pitchFamily="34" charset="0"/>
              </a:rPr>
              <a:t>Psychometric assessments are used by 80% of Fortune 500 companies and 75% of Times Top 100 Companies. </a:t>
            </a:r>
            <a:endParaRPr lang="en-US" sz="2400" dirty="0">
              <a:solidFill>
                <a:srgbClr val="C00000"/>
              </a:solidFill>
              <a:latin typeface="Arial Narrow" pitchFamily="34" charset="0"/>
            </a:endParaRPr>
          </a:p>
        </p:txBody>
      </p:sp>
      <p:pic>
        <p:nvPicPr>
          <p:cNvPr id="1026" name="Picture 2"/>
          <p:cNvPicPr>
            <a:picLocks noChangeAspect="1" noChangeArrowheads="1"/>
          </p:cNvPicPr>
          <p:nvPr/>
        </p:nvPicPr>
        <p:blipFill>
          <a:blip r:embed="rId5"/>
          <a:srcRect/>
          <a:stretch>
            <a:fillRect/>
          </a:stretch>
        </p:blipFill>
        <p:spPr bwMode="auto">
          <a:xfrm>
            <a:off x="381001" y="1371600"/>
            <a:ext cx="8148638" cy="362426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2"/>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4" name="Picture 3" descr="mentors New logo without name.jpg"/>
          <p:cNvPicPr>
            <a:picLocks noChangeAspect="1"/>
          </p:cNvPicPr>
          <p:nvPr/>
        </p:nvPicPr>
        <p:blipFill>
          <a:blip r:embed="rId3"/>
          <a:stretch>
            <a:fillRect/>
          </a:stretch>
        </p:blipFill>
        <p:spPr>
          <a:xfrm>
            <a:off x="8229600" y="0"/>
            <a:ext cx="691896" cy="1368552"/>
          </a:xfrm>
          <a:prstGeom prst="rect">
            <a:avLst/>
          </a:prstGeom>
        </p:spPr>
      </p:pic>
      <p:sp>
        <p:nvSpPr>
          <p:cNvPr id="5" name="TextBox 4"/>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2" descr="Image result for psychometric assessment"/>
          <p:cNvPicPr>
            <a:picLocks noChangeAspect="1" noChangeArrowheads="1"/>
          </p:cNvPicPr>
          <p:nvPr/>
        </p:nvPicPr>
        <p:blipFill>
          <a:blip r:embed="rId4"/>
          <a:srcRect/>
          <a:stretch>
            <a:fillRect/>
          </a:stretch>
        </p:blipFill>
        <p:spPr bwMode="auto">
          <a:xfrm>
            <a:off x="0" y="0"/>
            <a:ext cx="1295400" cy="1295400"/>
          </a:xfrm>
          <a:prstGeom prst="rect">
            <a:avLst/>
          </a:prstGeom>
          <a:noFill/>
        </p:spPr>
      </p:pic>
      <p:sp>
        <p:nvSpPr>
          <p:cNvPr id="14" name="TextBox 13"/>
          <p:cNvSpPr txBox="1"/>
          <p:nvPr/>
        </p:nvSpPr>
        <p:spPr>
          <a:xfrm>
            <a:off x="2209800" y="1066800"/>
            <a:ext cx="5562600" cy="400110"/>
          </a:xfrm>
          <a:prstGeom prst="rect">
            <a:avLst/>
          </a:prstGeom>
          <a:solidFill>
            <a:schemeClr val="bg2">
              <a:lumMod val="75000"/>
            </a:schemeClr>
          </a:solidFill>
          <a:ln>
            <a:solidFill>
              <a:srgbClr val="C00000"/>
            </a:solidFill>
          </a:ln>
        </p:spPr>
        <p:txBody>
          <a:bodyPr wrap="square" rtlCol="0">
            <a:spAutoFit/>
          </a:bodyPr>
          <a:lstStyle/>
          <a:p>
            <a:pPr algn="ctr"/>
            <a:r>
              <a:rPr lang="en-IN" sz="2000" dirty="0" smtClean="0">
                <a:solidFill>
                  <a:srgbClr val="C00000"/>
                </a:solidFill>
                <a:latin typeface="Arial Narrow" pitchFamily="34" charset="0"/>
              </a:rPr>
              <a:t>Why psychometric tests are preferred during hiring ? </a:t>
            </a:r>
            <a:endParaRPr lang="en-US" sz="2000" dirty="0">
              <a:solidFill>
                <a:srgbClr val="C00000"/>
              </a:solidFill>
              <a:latin typeface="Arial Narrow" pitchFamily="34" charset="0"/>
            </a:endParaRPr>
          </a:p>
        </p:txBody>
      </p:sp>
      <p:sp>
        <p:nvSpPr>
          <p:cNvPr id="15" name="Rectangle 14"/>
          <p:cNvSpPr/>
          <p:nvPr/>
        </p:nvSpPr>
        <p:spPr>
          <a:xfrm>
            <a:off x="228600" y="5248870"/>
            <a:ext cx="8610600" cy="923330"/>
          </a:xfrm>
          <a:prstGeom prst="rect">
            <a:avLst/>
          </a:prstGeom>
          <a:solidFill>
            <a:schemeClr val="accent5">
              <a:lumMod val="40000"/>
              <a:lumOff val="60000"/>
            </a:schemeClr>
          </a:solidFill>
          <a:ln>
            <a:solidFill>
              <a:srgbClr val="C00000"/>
            </a:solidFill>
          </a:ln>
        </p:spPr>
        <p:txBody>
          <a:bodyPr wrap="square">
            <a:spAutoFit/>
          </a:bodyPr>
          <a:lstStyle/>
          <a:p>
            <a:r>
              <a:rPr lang="en-US" dirty="0" smtClean="0">
                <a:solidFill>
                  <a:srgbClr val="C00000"/>
                </a:solidFill>
                <a:latin typeface="Arial Narrow" pitchFamily="34" charset="0"/>
              </a:rPr>
              <a:t>A psychometric test aims to provide measurable, objective data that can provide a better all-round view of a candidate’s suitability. </a:t>
            </a:r>
          </a:p>
          <a:p>
            <a:r>
              <a:rPr lang="en-IN" dirty="0" smtClean="0">
                <a:solidFill>
                  <a:srgbClr val="C00000"/>
                </a:solidFill>
                <a:latin typeface="Arial Narrow" pitchFamily="34" charset="0"/>
              </a:rPr>
              <a:t>It is a scientific method to measure candidates’ capabilities  and behavioural style. </a:t>
            </a:r>
            <a:endParaRPr lang="en-US" dirty="0" smtClean="0">
              <a:solidFill>
                <a:srgbClr val="C00000"/>
              </a:solidFill>
              <a:latin typeface="Arial Narrow" pitchFamily="34" charset="0"/>
            </a:endParaRPr>
          </a:p>
        </p:txBody>
      </p:sp>
      <p:pic>
        <p:nvPicPr>
          <p:cNvPr id="2050" name="Picture 2"/>
          <p:cNvPicPr>
            <a:picLocks noChangeAspect="1" noChangeArrowheads="1"/>
          </p:cNvPicPr>
          <p:nvPr/>
        </p:nvPicPr>
        <p:blipFill>
          <a:blip r:embed="rId5"/>
          <a:srcRect/>
          <a:stretch>
            <a:fillRect/>
          </a:stretch>
        </p:blipFill>
        <p:spPr bwMode="auto">
          <a:xfrm>
            <a:off x="762000" y="1600200"/>
            <a:ext cx="7543800" cy="335756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2"/>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4" name="Picture 3" descr="mentors New logo without name.jpg"/>
          <p:cNvPicPr>
            <a:picLocks noChangeAspect="1"/>
          </p:cNvPicPr>
          <p:nvPr/>
        </p:nvPicPr>
        <p:blipFill>
          <a:blip r:embed="rId3"/>
          <a:stretch>
            <a:fillRect/>
          </a:stretch>
        </p:blipFill>
        <p:spPr>
          <a:xfrm>
            <a:off x="8229600" y="0"/>
            <a:ext cx="691896" cy="1368552"/>
          </a:xfrm>
          <a:prstGeom prst="rect">
            <a:avLst/>
          </a:prstGeom>
        </p:spPr>
      </p:pic>
      <p:sp>
        <p:nvSpPr>
          <p:cNvPr id="5" name="TextBox 4"/>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2" descr="Image result for psychometric assessment"/>
          <p:cNvPicPr>
            <a:picLocks noChangeAspect="1" noChangeArrowheads="1"/>
          </p:cNvPicPr>
          <p:nvPr/>
        </p:nvPicPr>
        <p:blipFill>
          <a:blip r:embed="rId4"/>
          <a:srcRect/>
          <a:stretch>
            <a:fillRect/>
          </a:stretch>
        </p:blipFill>
        <p:spPr bwMode="auto">
          <a:xfrm>
            <a:off x="0" y="0"/>
            <a:ext cx="1295400" cy="1295400"/>
          </a:xfrm>
          <a:prstGeom prst="rect">
            <a:avLst/>
          </a:prstGeom>
          <a:noFill/>
        </p:spPr>
      </p:pic>
      <p:sp>
        <p:nvSpPr>
          <p:cNvPr id="12" name="Rectangle 11"/>
          <p:cNvSpPr/>
          <p:nvPr/>
        </p:nvSpPr>
        <p:spPr>
          <a:xfrm>
            <a:off x="0" y="4910316"/>
            <a:ext cx="9144000" cy="1261884"/>
          </a:xfrm>
          <a:prstGeom prst="rect">
            <a:avLst/>
          </a:prstGeom>
          <a:solidFill>
            <a:schemeClr val="accent5">
              <a:lumMod val="60000"/>
              <a:lumOff val="40000"/>
            </a:schemeClr>
          </a:solidFill>
          <a:ln>
            <a:solidFill>
              <a:srgbClr val="C00000"/>
            </a:solidFill>
          </a:ln>
        </p:spPr>
        <p:txBody>
          <a:bodyPr wrap="square">
            <a:spAutoFit/>
          </a:bodyPr>
          <a:lstStyle/>
          <a:p>
            <a:r>
              <a:rPr lang="en-US" sz="1900" dirty="0" smtClean="0">
                <a:latin typeface="Arial Narrow" pitchFamily="34" charset="0"/>
              </a:rPr>
              <a:t>There’s some debate over the value of psychometric testing, but those who use it believe that it can give a more objective overview of a candidate’s character, strengths, weaknesses and working style. </a:t>
            </a:r>
          </a:p>
          <a:p>
            <a:r>
              <a:rPr lang="en-US" sz="1900" dirty="0" smtClean="0">
                <a:latin typeface="Arial Narrow" pitchFamily="34" charset="0"/>
              </a:rPr>
              <a:t>Typically, a psychometric test will never be used in isolation, but as one component of a wider, integrated evaluation strategy.</a:t>
            </a:r>
            <a:endParaRPr lang="en-US" sz="1900" dirty="0">
              <a:latin typeface="Arial Narrow" pitchFamily="34" charset="0"/>
            </a:endParaRPr>
          </a:p>
        </p:txBody>
      </p:sp>
      <p:pic>
        <p:nvPicPr>
          <p:cNvPr id="3074" name="Picture 2"/>
          <p:cNvPicPr>
            <a:picLocks noChangeAspect="1" noChangeArrowheads="1"/>
          </p:cNvPicPr>
          <p:nvPr/>
        </p:nvPicPr>
        <p:blipFill>
          <a:blip r:embed="rId5"/>
          <a:srcRect/>
          <a:stretch>
            <a:fillRect/>
          </a:stretch>
        </p:blipFill>
        <p:spPr bwMode="auto">
          <a:xfrm>
            <a:off x="338138" y="1524000"/>
            <a:ext cx="8467725" cy="32766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2"/>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4" name="Picture 3" descr="mentors New logo without name.jpg"/>
          <p:cNvPicPr>
            <a:picLocks noChangeAspect="1"/>
          </p:cNvPicPr>
          <p:nvPr/>
        </p:nvPicPr>
        <p:blipFill>
          <a:blip r:embed="rId3"/>
          <a:stretch>
            <a:fillRect/>
          </a:stretch>
        </p:blipFill>
        <p:spPr>
          <a:xfrm>
            <a:off x="8229600" y="0"/>
            <a:ext cx="691896" cy="1368552"/>
          </a:xfrm>
          <a:prstGeom prst="rect">
            <a:avLst/>
          </a:prstGeom>
        </p:spPr>
      </p:pic>
      <p:sp>
        <p:nvSpPr>
          <p:cNvPr id="5" name="TextBox 4"/>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2" descr="Image result for psychometric assessment"/>
          <p:cNvPicPr>
            <a:picLocks noChangeAspect="1" noChangeArrowheads="1"/>
          </p:cNvPicPr>
          <p:nvPr/>
        </p:nvPicPr>
        <p:blipFill>
          <a:blip r:embed="rId4"/>
          <a:srcRect/>
          <a:stretch>
            <a:fillRect/>
          </a:stretch>
        </p:blipFill>
        <p:spPr bwMode="auto">
          <a:xfrm>
            <a:off x="0" y="0"/>
            <a:ext cx="1295400" cy="1295400"/>
          </a:xfrm>
          <a:prstGeom prst="rect">
            <a:avLst/>
          </a:prstGeom>
          <a:noFill/>
        </p:spPr>
      </p:pic>
      <p:sp>
        <p:nvSpPr>
          <p:cNvPr id="12" name="TextBox 11"/>
          <p:cNvSpPr txBox="1"/>
          <p:nvPr/>
        </p:nvSpPr>
        <p:spPr>
          <a:xfrm>
            <a:off x="1828800" y="1143000"/>
            <a:ext cx="6553200" cy="369332"/>
          </a:xfrm>
          <a:prstGeom prst="rect">
            <a:avLst/>
          </a:prstGeom>
          <a:noFill/>
        </p:spPr>
        <p:txBody>
          <a:bodyPr wrap="square" rtlCol="0">
            <a:spAutoFit/>
          </a:bodyPr>
          <a:lstStyle/>
          <a:p>
            <a:pPr algn="ctr"/>
            <a:r>
              <a:rPr lang="en-IN" b="1" dirty="0" smtClean="0">
                <a:solidFill>
                  <a:srgbClr val="002060"/>
                </a:solidFill>
                <a:latin typeface="Arial Narrow" pitchFamily="34" charset="0"/>
              </a:rPr>
              <a:t>Companies use psychometric assessment for ...</a:t>
            </a:r>
            <a:endParaRPr lang="en-US" b="1" dirty="0">
              <a:solidFill>
                <a:srgbClr val="002060"/>
              </a:solidFill>
              <a:latin typeface="Arial Narrow" pitchFamily="34" charset="0"/>
            </a:endParaRPr>
          </a:p>
        </p:txBody>
      </p:sp>
      <p:graphicFrame>
        <p:nvGraphicFramePr>
          <p:cNvPr id="14" name="Diagram 13"/>
          <p:cNvGraphicFramePr/>
          <p:nvPr/>
        </p:nvGraphicFramePr>
        <p:xfrm>
          <a:off x="152400" y="1752600"/>
          <a:ext cx="8686800" cy="4114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9"/>
          <p:cNvSpPr>
            <a:spLocks noGrp="1"/>
          </p:cNvSpPr>
          <p:nvPr>
            <p:ph type="dt" sz="half" idx="10"/>
          </p:nvPr>
        </p:nvSpPr>
        <p:spPr>
          <a:xfrm>
            <a:off x="0" y="6248400"/>
            <a:ext cx="9144000" cy="609600"/>
          </a:xfrm>
          <a:solidFill>
            <a:srgbClr val="992366"/>
          </a:solidFill>
        </p:spPr>
        <p:txBody>
          <a:bodyPr/>
          <a:lstStyle/>
          <a:p>
            <a:pPr algn="ctr"/>
            <a:r>
              <a:rPr lang="en-CA" altLang="en-US" b="1" dirty="0" smtClean="0">
                <a:solidFill>
                  <a:schemeClr val="bg1"/>
                </a:solidFill>
                <a:latin typeface="Arial Narrow" pitchFamily="34" charset="0"/>
              </a:rPr>
              <a:t>Call us on </a:t>
            </a:r>
            <a:r>
              <a:rPr lang="en-CA" altLang="en-US" b="1" dirty="0" smtClean="0">
                <a:solidFill>
                  <a:schemeClr val="bg1"/>
                </a:solidFill>
                <a:latin typeface="Arial Narrow" pitchFamily="34" charset="0"/>
              </a:rPr>
              <a:t>9824509399</a:t>
            </a:r>
            <a:r>
              <a:rPr lang="en-CA" altLang="en-US" b="1" dirty="0" smtClean="0">
                <a:solidFill>
                  <a:schemeClr val="bg1"/>
                </a:solidFill>
                <a:latin typeface="Arial Narrow" pitchFamily="34" charset="0"/>
              </a:rPr>
              <a:t>, email : nandadave@thementors-trainers.com</a:t>
            </a:r>
          </a:p>
          <a:p>
            <a:pPr algn="ctr"/>
            <a:r>
              <a:rPr lang="en-CA" altLang="en-US" b="1" dirty="0" smtClean="0">
                <a:solidFill>
                  <a:schemeClr val="bg1"/>
                </a:solidFill>
                <a:latin typeface="Arial Narrow" pitchFamily="34" charset="0"/>
              </a:rPr>
              <a:t>visit us @</a:t>
            </a:r>
            <a:r>
              <a:rPr lang="en-CA" altLang="en-US" b="1" dirty="0" smtClean="0">
                <a:solidFill>
                  <a:srgbClr val="FFFF00"/>
                </a:solidFill>
                <a:latin typeface="Arial Narrow" pitchFamily="34" charset="0"/>
              </a:rPr>
              <a:t> </a:t>
            </a:r>
            <a:r>
              <a:rPr lang="en-CA" altLang="en-US" b="1" dirty="0" smtClean="0">
                <a:solidFill>
                  <a:srgbClr val="FFFF00"/>
                </a:solidFill>
                <a:latin typeface="Arial Narrow" pitchFamily="34" charset="0"/>
                <a:hlinkClick r:id="rId2"/>
              </a:rPr>
              <a:t>www.thementors-trainers.com</a:t>
            </a:r>
            <a:r>
              <a:rPr lang="en-CA" altLang="en-US" b="1" dirty="0" smtClean="0">
                <a:solidFill>
                  <a:schemeClr val="bg1"/>
                </a:solidFill>
                <a:latin typeface="Arial Narrow" pitchFamily="34" charset="0"/>
              </a:rPr>
              <a:t> </a:t>
            </a:r>
            <a:endParaRPr lang="en-US" altLang="en-US" b="1" dirty="0" smtClean="0">
              <a:solidFill>
                <a:schemeClr val="bg1"/>
              </a:solidFill>
              <a:latin typeface="Arial Narrow" pitchFamily="34" charset="0"/>
            </a:endParaRPr>
          </a:p>
          <a:p>
            <a:endParaRPr lang="en-US" b="1" dirty="0">
              <a:solidFill>
                <a:schemeClr val="bg1"/>
              </a:solidFill>
              <a:latin typeface="Arial Narrow" pitchFamily="34" charset="0"/>
            </a:endParaRPr>
          </a:p>
        </p:txBody>
      </p:sp>
      <p:pic>
        <p:nvPicPr>
          <p:cNvPr id="4" name="Picture 3" descr="mentors New logo without name.jpg"/>
          <p:cNvPicPr>
            <a:picLocks noChangeAspect="1"/>
          </p:cNvPicPr>
          <p:nvPr/>
        </p:nvPicPr>
        <p:blipFill>
          <a:blip r:embed="rId3"/>
          <a:stretch>
            <a:fillRect/>
          </a:stretch>
        </p:blipFill>
        <p:spPr>
          <a:xfrm>
            <a:off x="8229600" y="0"/>
            <a:ext cx="691896" cy="1368552"/>
          </a:xfrm>
          <a:prstGeom prst="rect">
            <a:avLst/>
          </a:prstGeom>
        </p:spPr>
      </p:pic>
      <p:sp>
        <p:nvSpPr>
          <p:cNvPr id="5" name="TextBox 4"/>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sp>
        <p:nvSpPr>
          <p:cNvPr id="6" name="AutoShape 2"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360 feedb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2" descr="Image result for psychometric assessment"/>
          <p:cNvPicPr>
            <a:picLocks noChangeAspect="1" noChangeArrowheads="1"/>
          </p:cNvPicPr>
          <p:nvPr/>
        </p:nvPicPr>
        <p:blipFill>
          <a:blip r:embed="rId4"/>
          <a:srcRect/>
          <a:stretch>
            <a:fillRect/>
          </a:stretch>
        </p:blipFill>
        <p:spPr bwMode="auto">
          <a:xfrm>
            <a:off x="0" y="0"/>
            <a:ext cx="1295400" cy="1295400"/>
          </a:xfrm>
          <a:prstGeom prst="rect">
            <a:avLst/>
          </a:prstGeom>
          <a:noFill/>
        </p:spPr>
      </p:pic>
      <p:sp>
        <p:nvSpPr>
          <p:cNvPr id="10" name="TextBox 9"/>
          <p:cNvSpPr txBox="1"/>
          <p:nvPr/>
        </p:nvSpPr>
        <p:spPr>
          <a:xfrm>
            <a:off x="228600" y="1676400"/>
            <a:ext cx="8763000" cy="400110"/>
          </a:xfrm>
          <a:prstGeom prst="rect">
            <a:avLst/>
          </a:prstGeom>
          <a:noFill/>
        </p:spPr>
        <p:txBody>
          <a:bodyPr wrap="square" rtlCol="0">
            <a:spAutoFit/>
          </a:bodyPr>
          <a:lstStyle/>
          <a:p>
            <a:pPr algn="ctr"/>
            <a:r>
              <a:rPr lang="en-IN" sz="2000" b="1" dirty="0" smtClean="0">
                <a:solidFill>
                  <a:srgbClr val="C00000"/>
                </a:solidFill>
                <a:latin typeface="Arial Narrow" pitchFamily="34" charset="0"/>
              </a:rPr>
              <a:t>Psychometric solutions work best when they are individually tailored to your situation.</a:t>
            </a:r>
            <a:endParaRPr lang="en-US" sz="2000" b="1" dirty="0">
              <a:solidFill>
                <a:srgbClr val="C00000"/>
              </a:solidFill>
              <a:latin typeface="Arial Narrow" pitchFamily="34" charset="0"/>
            </a:endParaRPr>
          </a:p>
        </p:txBody>
      </p:sp>
      <p:sp>
        <p:nvSpPr>
          <p:cNvPr id="11" name="TextBox 10"/>
          <p:cNvSpPr txBox="1"/>
          <p:nvPr/>
        </p:nvSpPr>
        <p:spPr>
          <a:xfrm>
            <a:off x="228600" y="2438400"/>
            <a:ext cx="8610600" cy="369332"/>
          </a:xfrm>
          <a:prstGeom prst="rect">
            <a:avLst/>
          </a:prstGeom>
          <a:solidFill>
            <a:schemeClr val="accent5">
              <a:lumMod val="60000"/>
              <a:lumOff val="40000"/>
            </a:schemeClr>
          </a:solidFill>
          <a:ln>
            <a:solidFill>
              <a:srgbClr val="C00000"/>
            </a:solidFill>
          </a:ln>
        </p:spPr>
        <p:txBody>
          <a:bodyPr wrap="square" rtlCol="0">
            <a:spAutoFit/>
          </a:bodyPr>
          <a:lstStyle/>
          <a:p>
            <a:pPr algn="ctr"/>
            <a:r>
              <a:rPr lang="en-IN" dirty="0" smtClean="0">
                <a:solidFill>
                  <a:srgbClr val="002060"/>
                </a:solidFill>
                <a:latin typeface="Arial Narrow" pitchFamily="34" charset="0"/>
              </a:rPr>
              <a:t>We are experts in customizing assessment solutions to suit your specific needs. </a:t>
            </a:r>
            <a:endParaRPr lang="en-US" dirty="0">
              <a:solidFill>
                <a:srgbClr val="002060"/>
              </a:solidFill>
              <a:latin typeface="Arial Narrow" pitchFamily="34" charset="0"/>
            </a:endParaRPr>
          </a:p>
        </p:txBody>
      </p:sp>
      <p:sp>
        <p:nvSpPr>
          <p:cNvPr id="12" name="TextBox 11"/>
          <p:cNvSpPr txBox="1"/>
          <p:nvPr/>
        </p:nvSpPr>
        <p:spPr>
          <a:xfrm>
            <a:off x="304800" y="3657600"/>
            <a:ext cx="8305800" cy="1200329"/>
          </a:xfrm>
          <a:prstGeom prst="rect">
            <a:avLst/>
          </a:prstGeom>
          <a:noFill/>
        </p:spPr>
        <p:txBody>
          <a:bodyPr wrap="square" rtlCol="0">
            <a:spAutoFit/>
          </a:bodyPr>
          <a:lstStyle/>
          <a:p>
            <a:r>
              <a:rPr lang="en-IN" dirty="0" smtClean="0">
                <a:latin typeface="Arial Narrow" pitchFamily="34" charset="0"/>
              </a:rPr>
              <a:t>For more details, </a:t>
            </a:r>
          </a:p>
          <a:p>
            <a:r>
              <a:rPr lang="en-IN" dirty="0" smtClean="0">
                <a:latin typeface="Arial Narrow" pitchFamily="34" charset="0"/>
              </a:rPr>
              <a:t>Call on 09824509399</a:t>
            </a:r>
          </a:p>
          <a:p>
            <a:r>
              <a:rPr lang="en-IN" dirty="0" smtClean="0">
                <a:latin typeface="Arial Narrow" pitchFamily="34" charset="0"/>
              </a:rPr>
              <a:t>Write to us : email : </a:t>
            </a:r>
            <a:r>
              <a:rPr lang="en-IN" dirty="0" smtClean="0">
                <a:latin typeface="Arial Narrow" pitchFamily="34" charset="0"/>
                <a:hlinkClick r:id="rId5"/>
              </a:rPr>
              <a:t>nandadave@thementorsd-trainers.com</a:t>
            </a:r>
            <a:r>
              <a:rPr lang="en-IN" dirty="0" smtClean="0">
                <a:latin typeface="Arial Narrow" pitchFamily="34" charset="0"/>
              </a:rPr>
              <a:t> </a:t>
            </a:r>
          </a:p>
          <a:p>
            <a:r>
              <a:rPr lang="en-IN" dirty="0" smtClean="0">
                <a:latin typeface="Arial Narrow" pitchFamily="34" charset="0"/>
              </a:rPr>
              <a:t>Visit us : </a:t>
            </a:r>
            <a:r>
              <a:rPr lang="en-IN" dirty="0" smtClean="0">
                <a:latin typeface="Arial Narrow" pitchFamily="34" charset="0"/>
                <a:hlinkClick r:id="rId2"/>
              </a:rPr>
              <a:t>www.thementors-trainers.com</a:t>
            </a:r>
            <a:r>
              <a:rPr lang="en-IN" dirty="0" smtClean="0">
                <a:latin typeface="Arial Narrow" pitchFamily="34" charset="0"/>
              </a:rPr>
              <a:t>   </a:t>
            </a:r>
            <a:endParaRPr lang="en-US"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a:t>
            </a:r>
            <a:r>
              <a:rPr lang="en-CA" altLang="en-US" dirty="0" smtClean="0"/>
              <a:t>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2" name="TextBox 11"/>
          <p:cNvSpPr txBox="1"/>
          <p:nvPr/>
        </p:nvSpPr>
        <p:spPr>
          <a:xfrm>
            <a:off x="0" y="1219200"/>
            <a:ext cx="9144000" cy="3293209"/>
          </a:xfrm>
          <a:prstGeom prst="rect">
            <a:avLst/>
          </a:prstGeom>
          <a:noFill/>
        </p:spPr>
        <p:txBody>
          <a:bodyPr wrap="square" rtlCol="0">
            <a:spAutoFit/>
          </a:bodyPr>
          <a:lstStyle/>
          <a:p>
            <a:pPr lvl="0" algn="ctr"/>
            <a:r>
              <a:rPr lang="en-US" sz="2000" b="1" u="sng" dirty="0" smtClean="0">
                <a:latin typeface="Arial Narrow" pitchFamily="34" charset="0"/>
              </a:rPr>
              <a:t>Assessment  &amp; Profiling Solutions for V</a:t>
            </a:r>
            <a:r>
              <a:rPr lang="en-CA" sz="2000" b="1" u="sng" dirty="0" err="1" smtClean="0">
                <a:latin typeface="Arial Narrow" pitchFamily="34" charset="0"/>
              </a:rPr>
              <a:t>arious</a:t>
            </a:r>
            <a:r>
              <a:rPr lang="en-CA" sz="2000" b="1" u="sng" dirty="0" smtClean="0">
                <a:latin typeface="Arial Narrow" pitchFamily="34" charset="0"/>
              </a:rPr>
              <a:t> Management Decision Making</a:t>
            </a:r>
          </a:p>
          <a:p>
            <a:endParaRPr lang="en-IN" sz="1100" dirty="0" smtClean="0">
              <a:latin typeface="Arial Narrow" pitchFamily="34" charset="0"/>
            </a:endParaRPr>
          </a:p>
          <a:p>
            <a:r>
              <a:rPr lang="en-IN" dirty="0" smtClean="0">
                <a:latin typeface="Arial Narrow" pitchFamily="34" charset="0"/>
              </a:rPr>
              <a:t>Assessments &amp; Profiling can be solution for you to ….</a:t>
            </a:r>
          </a:p>
          <a:p>
            <a:pPr>
              <a:buFont typeface="Arial" pitchFamily="34" charset="0"/>
              <a:buChar char="•"/>
            </a:pPr>
            <a:r>
              <a:rPr lang="en-IN" sz="1600" dirty="0" smtClean="0">
                <a:latin typeface="Arial Narrow" pitchFamily="34" charset="0"/>
              </a:rPr>
              <a:t> Weed out candidates with the wrong attitudes or poor work ethics</a:t>
            </a:r>
          </a:p>
          <a:p>
            <a:pPr>
              <a:buFont typeface="Arial" pitchFamily="34" charset="0"/>
              <a:buChar char="•"/>
            </a:pPr>
            <a:r>
              <a:rPr lang="en-IN" sz="1600" dirty="0" smtClean="0">
                <a:latin typeface="Arial Narrow" pitchFamily="34" charset="0"/>
              </a:rPr>
              <a:t> Predict team compatibility, conflict management style, approaches to decision making &amp; problem solving so as to help him / her adjust better to the environment</a:t>
            </a:r>
          </a:p>
          <a:p>
            <a:pPr>
              <a:buFont typeface="Arial" pitchFamily="34" charset="0"/>
              <a:buChar char="•"/>
            </a:pPr>
            <a:r>
              <a:rPr lang="en-IN" sz="1600" dirty="0" smtClean="0">
                <a:latin typeface="Arial Narrow" pitchFamily="34" charset="0"/>
              </a:rPr>
              <a:t>Understand individual stressors that impact his / her productivity</a:t>
            </a:r>
          </a:p>
          <a:p>
            <a:endParaRPr lang="en-IN" sz="1600" dirty="0" smtClean="0">
              <a:latin typeface="Arial Narrow" pitchFamily="34" charset="0"/>
            </a:endParaRPr>
          </a:p>
          <a:p>
            <a:r>
              <a:rPr lang="en-IN" dirty="0" smtClean="0">
                <a:latin typeface="Arial Narrow" pitchFamily="34" charset="0"/>
              </a:rPr>
              <a:t>Profiling applications can be insightful and remedial. </a:t>
            </a:r>
          </a:p>
          <a:p>
            <a:r>
              <a:rPr lang="en-IN" dirty="0" smtClean="0">
                <a:latin typeface="Arial Narrow" pitchFamily="34" charset="0"/>
              </a:rPr>
              <a:t>You will be happy to know that we can support you in the business challenges in the above areas through our assessment &amp; profiling services…</a:t>
            </a:r>
          </a:p>
          <a:p>
            <a:endParaRPr lang="en-IN" dirty="0">
              <a:latin typeface="Arial Narrow" pitchFamily="34" charset="0"/>
            </a:endParaRPr>
          </a:p>
        </p:txBody>
      </p:sp>
      <p:pic>
        <p:nvPicPr>
          <p:cNvPr id="16385" name="Picture 1" descr="C:\Users\admin\Desktop\The Mentors &amp; Enablers – Trainers &amp; Management Consultants_files\desert.jpg"/>
          <p:cNvPicPr>
            <a:picLocks noChangeAspect="1" noChangeArrowheads="1"/>
          </p:cNvPicPr>
          <p:nvPr/>
        </p:nvPicPr>
        <p:blipFill>
          <a:blip r:embed="rId6" cstate="print"/>
          <a:srcRect/>
          <a:stretch>
            <a:fillRect/>
          </a:stretch>
        </p:blipFill>
        <p:spPr bwMode="auto">
          <a:xfrm>
            <a:off x="4763" y="4114800"/>
            <a:ext cx="9134475" cy="2362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9"/>
          <p:cNvSpPr>
            <a:spLocks noGrp="1"/>
          </p:cNvSpPr>
          <p:nvPr>
            <p:ph type="dt" sz="half" idx="10"/>
          </p:nvPr>
        </p:nvSpPr>
        <p:spPr>
          <a:xfrm>
            <a:off x="0" y="6477000"/>
            <a:ext cx="8991600" cy="381000"/>
          </a:xfrm>
        </p:spPr>
        <p:txBody>
          <a:bodyPr/>
          <a:lstStyle/>
          <a:p>
            <a:pPr algn="ctr"/>
            <a:r>
              <a:rPr lang="en-CA" altLang="en-US" dirty="0" smtClean="0">
                <a:solidFill>
                  <a:schemeClr val="accent1">
                    <a:lumMod val="50000"/>
                  </a:schemeClr>
                </a:solidFill>
              </a:rPr>
              <a:t>call us on @ 09737025999, 0916953777 / email @ </a:t>
            </a:r>
            <a:r>
              <a:rPr lang="en-CA" altLang="en-US" dirty="0" smtClean="0">
                <a:solidFill>
                  <a:schemeClr val="accent1">
                    <a:lumMod val="50000"/>
                  </a:schemeClr>
                </a:solidFill>
                <a:hlinkClick r:id="rId3"/>
              </a:rPr>
              <a:t>info@thementors-trainers.com </a:t>
            </a:r>
            <a:r>
              <a:rPr lang="en-CA" altLang="en-US" dirty="0" smtClean="0">
                <a:solidFill>
                  <a:schemeClr val="accent1">
                    <a:lumMod val="50000"/>
                  </a:schemeClr>
                </a:solidFill>
              </a:rPr>
              <a:t>visit us @ </a:t>
            </a:r>
            <a:r>
              <a:rPr lang="en-CA" altLang="en-US" dirty="0" smtClean="0">
                <a:hlinkClick r:id="rId4"/>
              </a:rPr>
              <a:t>www.thementors-trainers.com</a:t>
            </a:r>
            <a:r>
              <a:rPr lang="en-CA" altLang="en-US" dirty="0" smtClean="0"/>
              <a:t> </a:t>
            </a:r>
            <a:endParaRPr lang="en-US" altLang="en-US" dirty="0" smtClean="0"/>
          </a:p>
          <a:p>
            <a:endParaRPr lang="en-US" dirty="0"/>
          </a:p>
        </p:txBody>
      </p:sp>
      <p:sp>
        <p:nvSpPr>
          <p:cNvPr id="11" name="TextBox 10"/>
          <p:cNvSpPr txBox="1"/>
          <p:nvPr/>
        </p:nvSpPr>
        <p:spPr>
          <a:xfrm>
            <a:off x="228600" y="228600"/>
            <a:ext cx="8153400" cy="1015663"/>
          </a:xfrm>
          <a:prstGeom prst="rect">
            <a:avLst/>
          </a:prstGeom>
          <a:noFill/>
        </p:spPr>
        <p:txBody>
          <a:bodyPr wrap="square" rtlCol="0">
            <a:spAutoFit/>
          </a:bodyPr>
          <a:lstStyle/>
          <a:p>
            <a:pPr algn="r"/>
            <a:r>
              <a:rPr lang="en-US" b="1" dirty="0" smtClean="0">
                <a:solidFill>
                  <a:srgbClr val="FFC000"/>
                </a:solidFill>
              </a:rPr>
              <a:t>The Mentors &amp; Enablers</a:t>
            </a:r>
            <a:endParaRPr lang="en-IN" dirty="0" smtClean="0">
              <a:solidFill>
                <a:srgbClr val="FFC000"/>
              </a:solidFill>
            </a:endParaRPr>
          </a:p>
          <a:p>
            <a:pPr algn="r"/>
            <a:r>
              <a:rPr lang="en-US" sz="1200" dirty="0" smtClean="0"/>
              <a:t>                                                                                       </a:t>
            </a:r>
            <a:r>
              <a:rPr lang="en-US" sz="1200" dirty="0" smtClean="0">
                <a:solidFill>
                  <a:srgbClr val="00B0F0"/>
                </a:solidFill>
              </a:rPr>
              <a:t>Trainers &amp; Management Consultants      </a:t>
            </a:r>
            <a:br>
              <a:rPr lang="en-US" sz="1200" dirty="0" smtClean="0">
                <a:solidFill>
                  <a:srgbClr val="00B0F0"/>
                </a:solidFill>
              </a:rPr>
            </a:br>
            <a:r>
              <a:rPr lang="en-US" sz="1200" dirty="0" smtClean="0">
                <a:solidFill>
                  <a:srgbClr val="00B0F0"/>
                </a:solidFill>
              </a:rPr>
              <a:t>Training | HR &amp; OD Consulting | Psychometrics &amp; Diagnostics | Social Responsibility Endeavors</a:t>
            </a:r>
            <a:endParaRPr lang="en-IN" sz="1200" dirty="0" smtClean="0">
              <a:solidFill>
                <a:srgbClr val="00B0F0"/>
              </a:solidFill>
            </a:endParaRPr>
          </a:p>
          <a:p>
            <a:endParaRPr lang="en-IN" dirty="0"/>
          </a:p>
        </p:txBody>
      </p:sp>
      <p:pic>
        <p:nvPicPr>
          <p:cNvPr id="1026" name="Picture 2"/>
          <p:cNvPicPr>
            <a:picLocks noChangeAspect="1" noChangeArrowheads="1"/>
          </p:cNvPicPr>
          <p:nvPr/>
        </p:nvPicPr>
        <p:blipFill>
          <a:blip r:embed="rId5" cstate="print"/>
          <a:srcRect/>
          <a:stretch>
            <a:fillRect/>
          </a:stretch>
        </p:blipFill>
        <p:spPr bwMode="auto">
          <a:xfrm>
            <a:off x="8296275" y="0"/>
            <a:ext cx="847725" cy="1066800"/>
          </a:xfrm>
          <a:prstGeom prst="rect">
            <a:avLst/>
          </a:prstGeom>
          <a:noFill/>
          <a:ln w="9525">
            <a:noFill/>
            <a:miter lim="800000"/>
            <a:headEnd/>
            <a:tailEnd/>
          </a:ln>
        </p:spPr>
      </p:pic>
      <p:sp>
        <p:nvSpPr>
          <p:cNvPr id="17" name="TextBox 16"/>
          <p:cNvSpPr txBox="1"/>
          <p:nvPr/>
        </p:nvSpPr>
        <p:spPr>
          <a:xfrm>
            <a:off x="228600" y="1066800"/>
            <a:ext cx="7620000" cy="461665"/>
          </a:xfrm>
          <a:prstGeom prst="rect">
            <a:avLst/>
          </a:prstGeom>
          <a:noFill/>
        </p:spPr>
        <p:txBody>
          <a:bodyPr wrap="square" rtlCol="0">
            <a:spAutoFit/>
          </a:bodyPr>
          <a:lstStyle/>
          <a:p>
            <a:r>
              <a:rPr lang="en-US" sz="2400" u="sng" dirty="0" smtClean="0">
                <a:solidFill>
                  <a:schemeClr val="tx2">
                    <a:lumMod val="75000"/>
                  </a:schemeClr>
                </a:solidFill>
              </a:rPr>
              <a:t>Sample Psychometric Assessments At Your Service …</a:t>
            </a:r>
            <a:r>
              <a:rPr lang="en-US" sz="1600" dirty="0" smtClean="0">
                <a:solidFill>
                  <a:schemeClr val="tx2">
                    <a:lumMod val="75000"/>
                  </a:schemeClr>
                </a:solidFill>
              </a:rPr>
              <a:t> </a:t>
            </a:r>
            <a:r>
              <a:rPr lang="en-US" sz="2400" u="sng" dirty="0" smtClean="0">
                <a:solidFill>
                  <a:schemeClr val="tx2">
                    <a:lumMod val="75000"/>
                  </a:schemeClr>
                </a:solidFill>
              </a:rPr>
              <a:t> </a:t>
            </a:r>
            <a:endParaRPr lang="en-IN" sz="2400" u="sng" dirty="0">
              <a:solidFill>
                <a:schemeClr val="tx2">
                  <a:lumMod val="75000"/>
                </a:schemeClr>
              </a:solidFill>
            </a:endParaRPr>
          </a:p>
        </p:txBody>
      </p:sp>
      <p:pic>
        <p:nvPicPr>
          <p:cNvPr id="14338" name="Picture 2" descr="edlogo"/>
          <p:cNvPicPr>
            <a:picLocks noChangeAspect="1" noChangeArrowheads="1"/>
          </p:cNvPicPr>
          <p:nvPr/>
        </p:nvPicPr>
        <p:blipFill>
          <a:blip r:embed="rId6" cstate="print"/>
          <a:srcRect/>
          <a:stretch>
            <a:fillRect/>
          </a:stretch>
        </p:blipFill>
        <p:spPr bwMode="auto">
          <a:xfrm>
            <a:off x="533400" y="2133600"/>
            <a:ext cx="1524000" cy="1143000"/>
          </a:xfrm>
          <a:prstGeom prst="rect">
            <a:avLst/>
          </a:prstGeom>
          <a:noFill/>
          <a:ln w="9525">
            <a:noFill/>
            <a:miter lim="800000"/>
            <a:headEnd/>
            <a:tailEnd/>
          </a:ln>
        </p:spPr>
      </p:pic>
      <p:pic>
        <p:nvPicPr>
          <p:cNvPr id="21" name="Picture 20" descr="MBTI_logo_August2009.gif"/>
          <p:cNvPicPr>
            <a:picLocks noChangeAspect="1"/>
          </p:cNvPicPr>
          <p:nvPr/>
        </p:nvPicPr>
        <p:blipFill>
          <a:blip r:embed="rId7" cstate="print"/>
          <a:stretch>
            <a:fillRect/>
          </a:stretch>
        </p:blipFill>
        <p:spPr>
          <a:xfrm>
            <a:off x="2743200" y="1981200"/>
            <a:ext cx="1524000" cy="1066800"/>
          </a:xfrm>
          <a:prstGeom prst="rect">
            <a:avLst/>
          </a:prstGeom>
        </p:spPr>
      </p:pic>
      <p:pic>
        <p:nvPicPr>
          <p:cNvPr id="22" name="Picture 21" descr="_Firo-b-logo.png"/>
          <p:cNvPicPr>
            <a:picLocks noChangeAspect="1"/>
          </p:cNvPicPr>
          <p:nvPr/>
        </p:nvPicPr>
        <p:blipFill>
          <a:blip r:embed="rId8" cstate="print"/>
          <a:stretch>
            <a:fillRect/>
          </a:stretch>
        </p:blipFill>
        <p:spPr>
          <a:xfrm>
            <a:off x="4800600" y="1905000"/>
            <a:ext cx="1676399" cy="1171124"/>
          </a:xfrm>
          <a:prstGeom prst="rect">
            <a:avLst/>
          </a:prstGeom>
        </p:spPr>
      </p:pic>
      <p:pic>
        <p:nvPicPr>
          <p:cNvPr id="23" name="Picture 22" descr="16 pf.jpg"/>
          <p:cNvPicPr>
            <a:picLocks noChangeAspect="1"/>
          </p:cNvPicPr>
          <p:nvPr/>
        </p:nvPicPr>
        <p:blipFill>
          <a:blip r:embed="rId9" cstate="print"/>
          <a:stretch>
            <a:fillRect/>
          </a:stretch>
        </p:blipFill>
        <p:spPr>
          <a:xfrm>
            <a:off x="7010400" y="1981200"/>
            <a:ext cx="1159636" cy="1124034"/>
          </a:xfrm>
          <a:prstGeom prst="rect">
            <a:avLst/>
          </a:prstGeom>
        </p:spPr>
      </p:pic>
      <p:pic>
        <p:nvPicPr>
          <p:cNvPr id="14340" name="Picture 4" descr="C:\Users\admin\Desktop\FLAG 16.jpg"/>
          <p:cNvPicPr>
            <a:picLocks noChangeAspect="1" noChangeArrowheads="1"/>
          </p:cNvPicPr>
          <p:nvPr/>
        </p:nvPicPr>
        <p:blipFill>
          <a:blip r:embed="rId10" cstate="print"/>
          <a:srcRect/>
          <a:stretch>
            <a:fillRect/>
          </a:stretch>
        </p:blipFill>
        <p:spPr bwMode="auto">
          <a:xfrm>
            <a:off x="5105400" y="3733800"/>
            <a:ext cx="1143000" cy="609600"/>
          </a:xfrm>
          <a:prstGeom prst="rect">
            <a:avLst/>
          </a:prstGeom>
          <a:noFill/>
        </p:spPr>
      </p:pic>
      <p:pic>
        <p:nvPicPr>
          <p:cNvPr id="14341" name="Picture 5" descr="C:\Users\admin\Desktop\MAP.jpg"/>
          <p:cNvPicPr>
            <a:picLocks noChangeAspect="1" noChangeArrowheads="1"/>
          </p:cNvPicPr>
          <p:nvPr/>
        </p:nvPicPr>
        <p:blipFill>
          <a:blip r:embed="rId11" cstate="print"/>
          <a:srcRect/>
          <a:stretch>
            <a:fillRect/>
          </a:stretch>
        </p:blipFill>
        <p:spPr bwMode="auto">
          <a:xfrm>
            <a:off x="228600" y="3505200"/>
            <a:ext cx="2238375" cy="1047750"/>
          </a:xfrm>
          <a:prstGeom prst="rect">
            <a:avLst/>
          </a:prstGeom>
          <a:noFill/>
        </p:spPr>
      </p:pic>
      <p:pic>
        <p:nvPicPr>
          <p:cNvPr id="14342" name="Picture 6" descr="C:\Users\admin\Desktop\mda.jpg"/>
          <p:cNvPicPr>
            <a:picLocks noChangeAspect="1" noChangeArrowheads="1"/>
          </p:cNvPicPr>
          <p:nvPr/>
        </p:nvPicPr>
        <p:blipFill>
          <a:blip r:embed="rId12" cstate="print"/>
          <a:srcRect/>
          <a:stretch>
            <a:fillRect/>
          </a:stretch>
        </p:blipFill>
        <p:spPr bwMode="auto">
          <a:xfrm>
            <a:off x="3810000" y="4648200"/>
            <a:ext cx="2667000" cy="600075"/>
          </a:xfrm>
          <a:prstGeom prst="rect">
            <a:avLst/>
          </a:prstGeom>
          <a:noFill/>
        </p:spPr>
      </p:pic>
      <p:pic>
        <p:nvPicPr>
          <p:cNvPr id="14343" name="Picture 7" descr="C:\Users\admin\Desktop\iq.jpg"/>
          <p:cNvPicPr>
            <a:picLocks noChangeAspect="1" noChangeArrowheads="1"/>
          </p:cNvPicPr>
          <p:nvPr/>
        </p:nvPicPr>
        <p:blipFill>
          <a:blip r:embed="rId13" cstate="print"/>
          <a:srcRect/>
          <a:stretch>
            <a:fillRect/>
          </a:stretch>
        </p:blipFill>
        <p:spPr bwMode="auto">
          <a:xfrm>
            <a:off x="7010400" y="3657600"/>
            <a:ext cx="1295400" cy="609600"/>
          </a:xfrm>
          <a:prstGeom prst="rect">
            <a:avLst/>
          </a:prstGeom>
          <a:noFill/>
        </p:spPr>
      </p:pic>
      <p:pic>
        <p:nvPicPr>
          <p:cNvPr id="14344" name="Picture 8" descr="C:\Users\admin\Desktop\WPS.jpg"/>
          <p:cNvPicPr>
            <a:picLocks noChangeAspect="1" noChangeArrowheads="1"/>
          </p:cNvPicPr>
          <p:nvPr/>
        </p:nvPicPr>
        <p:blipFill>
          <a:blip r:embed="rId14" cstate="print"/>
          <a:srcRect/>
          <a:stretch>
            <a:fillRect/>
          </a:stretch>
        </p:blipFill>
        <p:spPr bwMode="auto">
          <a:xfrm>
            <a:off x="3124200" y="3581400"/>
            <a:ext cx="1066800" cy="771525"/>
          </a:xfrm>
          <a:prstGeom prst="rect">
            <a:avLst/>
          </a:prstGeom>
          <a:noFill/>
        </p:spPr>
      </p:pic>
      <p:pic>
        <p:nvPicPr>
          <p:cNvPr id="14345" name="Picture 9" descr="C:\Users\admin\Desktop\SALES.jpg"/>
          <p:cNvPicPr>
            <a:picLocks noChangeAspect="1" noChangeArrowheads="1"/>
          </p:cNvPicPr>
          <p:nvPr/>
        </p:nvPicPr>
        <p:blipFill>
          <a:blip r:embed="rId15" cstate="print"/>
          <a:srcRect/>
          <a:stretch>
            <a:fillRect/>
          </a:stretch>
        </p:blipFill>
        <p:spPr bwMode="auto">
          <a:xfrm>
            <a:off x="457200" y="4572000"/>
            <a:ext cx="2514600" cy="762000"/>
          </a:xfrm>
          <a:prstGeom prst="rect">
            <a:avLst/>
          </a:prstGeom>
          <a:noFill/>
        </p:spPr>
      </p:pic>
      <p:sp>
        <p:nvSpPr>
          <p:cNvPr id="16" name="Rectangle 15"/>
          <p:cNvSpPr/>
          <p:nvPr/>
        </p:nvSpPr>
        <p:spPr>
          <a:xfrm>
            <a:off x="228600" y="5410200"/>
            <a:ext cx="8686800" cy="707886"/>
          </a:xfrm>
          <a:prstGeom prst="rect">
            <a:avLst/>
          </a:prstGeom>
        </p:spPr>
        <p:txBody>
          <a:bodyPr wrap="square">
            <a:spAutoFit/>
          </a:bodyPr>
          <a:lstStyle/>
          <a:p>
            <a:r>
              <a:rPr lang="en-US" sz="2000" b="1" dirty="0" smtClean="0">
                <a:solidFill>
                  <a:srgbClr val="FF0000"/>
                </a:solidFill>
              </a:rPr>
              <a:t>This is an indicative list only. </a:t>
            </a:r>
          </a:p>
          <a:p>
            <a:r>
              <a:rPr lang="en-US" sz="2000" b="1" dirty="0" smtClean="0">
                <a:solidFill>
                  <a:srgbClr val="FF0000"/>
                </a:solidFill>
              </a:rPr>
              <a:t>We customize our offering as per your assessment needs.</a:t>
            </a:r>
            <a:endParaRPr lang="en-CA" sz="20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1774</TotalTime>
  <Words>1905</Words>
  <Application>Microsoft Office PowerPoint</Application>
  <PresentationFormat>On-screen Show (4:3)</PresentationFormat>
  <Paragraphs>193</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53</cp:revision>
  <dcterms:created xsi:type="dcterms:W3CDTF">2006-08-16T00:00:00Z</dcterms:created>
  <dcterms:modified xsi:type="dcterms:W3CDTF">2020-03-25T07:51:22Z</dcterms:modified>
</cp:coreProperties>
</file>